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4" r:id="rId3"/>
  </p:sldMasterIdLst>
  <p:notesMasterIdLst>
    <p:notesMasterId r:id="rId68"/>
  </p:notesMasterIdLst>
  <p:handoutMasterIdLst>
    <p:handoutMasterId r:id="rId69"/>
  </p:handoutMasterIdLst>
  <p:sldIdLst>
    <p:sldId id="384" r:id="rId4"/>
    <p:sldId id="369" r:id="rId5"/>
    <p:sldId id="283" r:id="rId6"/>
    <p:sldId id="290" r:id="rId7"/>
    <p:sldId id="300" r:id="rId8"/>
    <p:sldId id="374" r:id="rId9"/>
    <p:sldId id="370" r:id="rId10"/>
    <p:sldId id="371" r:id="rId11"/>
    <p:sldId id="310" r:id="rId12"/>
    <p:sldId id="372" r:id="rId13"/>
    <p:sldId id="316" r:id="rId14"/>
    <p:sldId id="317" r:id="rId15"/>
    <p:sldId id="381" r:id="rId16"/>
    <p:sldId id="318" r:id="rId17"/>
    <p:sldId id="315" r:id="rId18"/>
    <p:sldId id="319" r:id="rId19"/>
    <p:sldId id="321" r:id="rId20"/>
    <p:sldId id="375" r:id="rId21"/>
    <p:sldId id="376" r:id="rId22"/>
    <p:sldId id="322" r:id="rId23"/>
    <p:sldId id="377" r:id="rId24"/>
    <p:sldId id="324" r:id="rId25"/>
    <p:sldId id="326" r:id="rId26"/>
    <p:sldId id="329" r:id="rId27"/>
    <p:sldId id="330" r:id="rId28"/>
    <p:sldId id="331" r:id="rId29"/>
    <p:sldId id="332" r:id="rId30"/>
    <p:sldId id="378" r:id="rId31"/>
    <p:sldId id="333" r:id="rId32"/>
    <p:sldId id="334" r:id="rId33"/>
    <p:sldId id="338" r:id="rId34"/>
    <p:sldId id="335" r:id="rId35"/>
    <p:sldId id="337" r:id="rId36"/>
    <p:sldId id="386" r:id="rId37"/>
    <p:sldId id="339" r:id="rId38"/>
    <p:sldId id="383" r:id="rId39"/>
    <p:sldId id="340" r:id="rId40"/>
    <p:sldId id="341" r:id="rId41"/>
    <p:sldId id="424" r:id="rId42"/>
    <p:sldId id="425" r:id="rId43"/>
    <p:sldId id="426" r:id="rId44"/>
    <p:sldId id="449" r:id="rId45"/>
    <p:sldId id="448"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5" r:id="rId65"/>
    <p:sldId id="446" r:id="rId66"/>
    <p:sldId id="447" r:id="rId67"/>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FB8"/>
    <a:srgbClr val="3CB1EC"/>
    <a:srgbClr val="DEDEDE"/>
    <a:srgbClr val="FFFFFF"/>
    <a:srgbClr val="2B2F3A"/>
    <a:srgbClr val="E5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66" autoAdjust="0"/>
    <p:restoredTop sz="94660" autoAdjust="0"/>
  </p:normalViewPr>
  <p:slideViewPr>
    <p:cSldViewPr snapToGrid="0" showGuides="1">
      <p:cViewPr varScale="1">
        <p:scale>
          <a:sx n="69" d="100"/>
          <a:sy n="69" d="100"/>
        </p:scale>
        <p:origin x="780" y="40"/>
      </p:cViewPr>
      <p:guideLst>
        <p:guide pos="6085"/>
        <p:guide pos="7679"/>
        <p:guide orient="horz" pos="4319"/>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gs" Target="tags/tag6.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handoutMaster" Target="handoutMasters/handoutMaster1.xml"/><Relationship Id="rId68" Type="http://schemas.openxmlformats.org/officeDocument/2006/relationships/notesMaster" Target="notesMasters/notesMaster1.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6"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1" y="365125"/>
            <a:ext cx="7734300" cy="5811839"/>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fontAlgn="base"/>
            <a:endParaRPr lang="zh-CN" altLang="en-US" strike="noStrike"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8" Type="http://schemas.openxmlformats.org/officeDocument/2006/relationships/theme" Target="../theme/theme1.xml"/><Relationship Id="rId77" Type="http://schemas.openxmlformats.org/officeDocument/2006/relationships/image" Target="../media/image2.png"/><Relationship Id="rId76" Type="http://schemas.openxmlformats.org/officeDocument/2006/relationships/image" Target="../media/image1.png"/><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1" Type="http://schemas.openxmlformats.org/officeDocument/2006/relationships/theme" Target="../theme/theme2.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1026" name="矩形 2"/>
          <p:cNvSpPr/>
          <p:nvPr/>
        </p:nvSpPr>
        <p:spPr>
          <a:xfrm>
            <a:off x="0" y="853017"/>
            <a:ext cx="12192000" cy="116416"/>
          </a:xfrm>
          <a:prstGeom prst="rect">
            <a:avLst/>
          </a:prstGeom>
          <a:solidFill>
            <a:srgbClr val="A5A5A5"/>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7" name="燕尾形 1"/>
          <p:cNvSpPr/>
          <p:nvPr/>
        </p:nvSpPr>
        <p:spPr>
          <a:xfrm>
            <a:off x="117009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18533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椭圆 14"/>
          <p:cNvSpPr/>
          <p:nvPr/>
        </p:nvSpPr>
        <p:spPr>
          <a:xfrm>
            <a:off x="804333" y="867833"/>
            <a:ext cx="86784" cy="86784"/>
          </a:xfrm>
          <a:prstGeom prst="ellipse">
            <a:avLst/>
          </a:prstGeom>
          <a:solidFill>
            <a:srgbClr val="F6F6F6"/>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30" name="椭圆 14"/>
          <p:cNvSpPr>
            <a:spLocks noChangeAspect="1"/>
          </p:cNvSpPr>
          <p:nvPr/>
        </p:nvSpPr>
        <p:spPr>
          <a:xfrm>
            <a:off x="565151" y="188384"/>
            <a:ext cx="563033" cy="719667"/>
          </a:xfrm>
          <a:custGeom>
            <a:avLst/>
            <a:gdLst/>
            <a:ahLst/>
            <a:cxnLst>
              <a:cxn ang="0">
                <a:pos x="97546" y="0"/>
              </a:cxn>
              <a:cxn ang="0">
                <a:pos x="195092" y="102344"/>
              </a:cxn>
              <a:cxn ang="0">
                <a:pos x="164728" y="176264"/>
              </a:cxn>
              <a:cxn ang="0">
                <a:pos x="97491" y="258747"/>
              </a:cxn>
              <a:cxn ang="0">
                <a:pos x="29998" y="175950"/>
              </a:cxn>
              <a:cxn ang="0">
                <a:pos x="17082" y="160105"/>
              </a:cxn>
              <a:cxn ang="0">
                <a:pos x="16925" y="159912"/>
              </a:cxn>
              <a:cxn ang="0">
                <a:pos x="16931" y="159912"/>
              </a:cxn>
              <a:cxn ang="0">
                <a:pos x="0" y="102344"/>
              </a:cxn>
              <a:cxn ang="0">
                <a:pos x="97546" y="0"/>
              </a:cxn>
            </a:cxnLst>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p:spPr>
        <p:txBody>
          <a:bodyPr/>
          <a:p>
            <a:endParaRPr lang="zh-CN" altLang="en-US" sz="2400"/>
          </a:p>
        </p:txBody>
      </p:sp>
      <p:sp>
        <p:nvSpPr>
          <p:cNvPr id="1031" name="矩形 16"/>
          <p:cNvSpPr/>
          <p:nvPr/>
        </p:nvSpPr>
        <p:spPr>
          <a:xfrm>
            <a:off x="410633" y="279400"/>
            <a:ext cx="791633" cy="370417"/>
          </a:xfrm>
          <a:prstGeom prst="rect">
            <a:avLst/>
          </a:prstGeom>
          <a:noFill/>
          <a:ln w="9525">
            <a:noFill/>
          </a:ln>
        </p:spPr>
        <p:txBody>
          <a:bodyPr anchor="t"/>
          <a:p>
            <a:pPr lvl="0" algn="ctr"/>
            <a:r>
              <a:rPr lang="zh-CN" altLang="en-US" sz="2265">
                <a:solidFill>
                  <a:srgbClr val="3F3F3F"/>
                </a:solidFill>
                <a:latin typeface="Arial Unicode MS" pitchFamily="34" charset="-122"/>
                <a:ea typeface="Arial Unicode MS" pitchFamily="34" charset="-122"/>
                <a:sym typeface="Arial Unicode MS" pitchFamily="34" charset="-122"/>
              </a:rPr>
              <a:t> </a:t>
            </a:r>
            <a:fld id="{9A0DB2DC-4C9A-4742-B13C-FB6460FD3503}" type="slidenum">
              <a:rPr lang="zh-CN" altLang="en-US" sz="2265">
                <a:solidFill>
                  <a:schemeClr val="bg1"/>
                </a:solidFill>
                <a:latin typeface="Arial Unicode MS" pitchFamily="34" charset="-122"/>
                <a:ea typeface="Arial Unicode MS" pitchFamily="34" charset="-122"/>
                <a:sym typeface="Arial Unicode MS" pitchFamily="34" charset="-122"/>
              </a:rPr>
            </a:fld>
            <a:r>
              <a:rPr lang="zh-CN" altLang="en-US" sz="2265">
                <a:solidFill>
                  <a:srgbClr val="3F3F3F"/>
                </a:solidFill>
                <a:latin typeface="Arial Unicode MS" pitchFamily="34" charset="-122"/>
                <a:ea typeface="Arial Unicode MS" pitchFamily="34" charset="-122"/>
                <a:sym typeface="Arial Unicode MS" pitchFamily="34" charset="-122"/>
              </a:rPr>
              <a:t>  </a:t>
            </a:r>
            <a:endParaRPr lang="zh-CN" altLang="en-US" sz="2400">
              <a:latin typeface="Arial" panose="020B0604020202020204" pitchFamily="34" charset="0"/>
              <a:ea typeface="宋体" panose="02010600030101010101" pitchFamily="2" charset="-122"/>
            </a:endParaRPr>
          </a:p>
        </p:txBody>
      </p:sp>
      <p:pic>
        <p:nvPicPr>
          <p:cNvPr id="1032" name="Picture 12"/>
          <p:cNvPicPr>
            <a:picLocks noChangeAspect="1"/>
          </p:cNvPicPr>
          <p:nvPr/>
        </p:nvPicPr>
        <p:blipFill>
          <a:blip r:embed="rId76"/>
          <a:stretch>
            <a:fillRect/>
          </a:stretch>
        </p:blipFill>
        <p:spPr>
          <a:xfrm>
            <a:off x="431800" y="6337300"/>
            <a:ext cx="1151467" cy="491067"/>
          </a:xfrm>
          <a:prstGeom prst="rect">
            <a:avLst/>
          </a:prstGeom>
          <a:solidFill>
            <a:schemeClr val="bg1"/>
          </a:solidFill>
          <a:ln w="9525">
            <a:noFill/>
          </a:ln>
        </p:spPr>
      </p:pic>
      <p:grpSp>
        <p:nvGrpSpPr>
          <p:cNvPr id="1033" name="组合 3"/>
          <p:cNvGrpSpPr/>
          <p:nvPr/>
        </p:nvGrpSpPr>
        <p:grpSpPr>
          <a:xfrm>
            <a:off x="-33867" y="6254751"/>
            <a:ext cx="12350751" cy="95249"/>
            <a:chOff x="-26763" y="3448539"/>
            <a:chExt cx="9263159" cy="95955"/>
          </a:xfrm>
        </p:grpSpPr>
        <p:sp>
          <p:nvSpPr>
            <p:cNvPr id="1034" name="矩形 2"/>
            <p:cNvSpPr/>
            <p:nvPr userDrawn="1"/>
          </p:nvSpPr>
          <p:spPr>
            <a:xfrm>
              <a:off x="-26763" y="3450744"/>
              <a:ext cx="3086658" cy="93750"/>
            </a:xfrm>
            <a:prstGeom prst="rect">
              <a:avLst/>
            </a:prstGeom>
            <a:solidFill>
              <a:srgbClr val="C000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5" name="矩形 14"/>
            <p:cNvSpPr/>
            <p:nvPr userDrawn="1"/>
          </p:nvSpPr>
          <p:spPr>
            <a:xfrm>
              <a:off x="3063080" y="3450744"/>
              <a:ext cx="3086658" cy="93750"/>
            </a:xfrm>
            <a:prstGeom prst="rect">
              <a:avLst/>
            </a:prstGeom>
            <a:solidFill>
              <a:srgbClr val="DEA9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6" name="矩形 15"/>
            <p:cNvSpPr/>
            <p:nvPr userDrawn="1"/>
          </p:nvSpPr>
          <p:spPr>
            <a:xfrm>
              <a:off x="6149738" y="3448539"/>
              <a:ext cx="3086658" cy="93750"/>
            </a:xfrm>
            <a:prstGeom prst="rect">
              <a:avLst/>
            </a:prstGeom>
            <a:solidFill>
              <a:srgbClr val="7C912F"/>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grpSp>
      <p:sp>
        <p:nvSpPr>
          <p:cNvPr id="1037" name="TextBox 4"/>
          <p:cNvSpPr txBox="1"/>
          <p:nvPr/>
        </p:nvSpPr>
        <p:spPr>
          <a:xfrm>
            <a:off x="1456267" y="6358467"/>
            <a:ext cx="4145280" cy="460375"/>
          </a:xfrm>
          <a:prstGeom prst="rect">
            <a:avLst/>
          </a:prstGeom>
          <a:noFill/>
          <a:ln w="9525">
            <a:noFill/>
          </a:ln>
        </p:spPr>
        <p:txBody>
          <a:bodyPr wrap="none" anchor="t">
            <a:spAutoFit/>
          </a:bodyPr>
          <a:p>
            <a:pPr lvl="0"/>
            <a:r>
              <a:rPr lang="zh-CN" altLang="en-US" sz="2400" dirty="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8" name="Picture 13"/>
          <p:cNvPicPr>
            <a:picLocks noChangeAspect="1"/>
          </p:cNvPicPr>
          <p:nvPr/>
        </p:nvPicPr>
        <p:blipFill>
          <a:blip r:embed="rId77"/>
          <a:stretch>
            <a:fillRect/>
          </a:stretch>
        </p:blipFill>
        <p:spPr>
          <a:xfrm>
            <a:off x="8890000" y="6360584"/>
            <a:ext cx="3026833" cy="48683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2050" name="标题占位符 1"/>
          <p:cNvSpPr>
            <a:spLocks noGrp="1"/>
          </p:cNvSpPr>
          <p:nvPr>
            <p:ph type="title"/>
          </p:nvPr>
        </p:nvSpPr>
        <p:spPr>
          <a:xfrm>
            <a:off x="838200" y="366184"/>
            <a:ext cx="10515600" cy="1325033"/>
          </a:xfrm>
          <a:prstGeom prst="rect">
            <a:avLst/>
          </a:prstGeom>
          <a:noFill/>
          <a:ln w="9525">
            <a:noFill/>
          </a:ln>
        </p:spPr>
        <p:txBody>
          <a:bodyPr vert="horz" wrap="square"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6684"/>
            <a:ext cx="10515600" cy="4349749"/>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hf sldNum="0" hdr="0" ftr="0" dt="0"/>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30.jpeg"/><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8.jpeg"/><Relationship Id="rId3" Type="http://schemas.openxmlformats.org/officeDocument/2006/relationships/tags" Target="../tags/tag3.xml"/><Relationship Id="rId2" Type="http://schemas.openxmlformats.org/officeDocument/2006/relationships/image" Target="../media/image37.jpeg"/><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61.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45.jpeg"/><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image" Target="../media/image5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270105"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4759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经典繁仿黑" pitchFamily="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经典繁仿黑" pitchFamily="1" charset="-122"/>
            </a:endParaRPr>
          </a:p>
        </p:txBody>
      </p:sp>
      <p:sp>
        <p:nvSpPr>
          <p:cNvPr id="6" name="TextBox 3"/>
          <p:cNvSpPr>
            <a:spLocks noChangeArrowheads="1"/>
          </p:cNvSpPr>
          <p:nvPr/>
        </p:nvSpPr>
        <p:spPr bwMode="auto">
          <a:xfrm>
            <a:off x="2008969" y="4594627"/>
            <a:ext cx="8393112"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smtClean="0">
                <a:latin typeface="微软雅黑" panose="020B0503020204020204" pitchFamily="34" charset="-122"/>
                <a:ea typeface="微软雅黑" panose="020B0503020204020204" pitchFamily="34" charset="-122"/>
                <a:sym typeface="经典繁仿黑" pitchFamily="1" charset="-122"/>
              </a:rPr>
              <a:t> </a:t>
            </a:r>
            <a:r>
              <a:rPr lang="zh-CN" altLang="en-US" sz="4400" b="1" smtClean="0">
                <a:solidFill>
                  <a:srgbClr val="C00000"/>
                </a:solidFill>
                <a:latin typeface="微软雅黑" panose="020B0503020204020204" pitchFamily="34" charset="-122"/>
                <a:ea typeface="微软雅黑" panose="020B0503020204020204" pitchFamily="34" charset="-122"/>
                <a:sym typeface="经典繁仿黑" pitchFamily="1" charset="-122"/>
              </a:rPr>
              <a:t>第一章 </a:t>
            </a:r>
            <a:r>
              <a:rPr lang="zh-CN" altLang="en-US" sz="4400" b="1" dirty="0" smtClean="0">
                <a:solidFill>
                  <a:srgbClr val="C00000"/>
                </a:solidFill>
                <a:latin typeface="Times New Roman" panose="02020603050405020304"/>
                <a:ea typeface="微软雅黑" panose="020B0503020204020204" pitchFamily="34" charset="-122"/>
              </a:rPr>
              <a:t>口腔</a:t>
            </a:r>
            <a:r>
              <a:rPr lang="zh-CN" altLang="en-US" sz="4400" b="1" dirty="0">
                <a:solidFill>
                  <a:srgbClr val="C00000"/>
                </a:solidFill>
                <a:latin typeface="Times New Roman" panose="02020603050405020304"/>
                <a:ea typeface="微软雅黑" panose="020B0503020204020204" pitchFamily="34" charset="-122"/>
              </a:rPr>
              <a:t>颌面部解剖生理</a:t>
            </a:r>
            <a:endParaRPr lang="en-US" altLang="zh-CN" sz="4400" b="1" dirty="0">
              <a:solidFill>
                <a:srgbClr val="2B2F3A"/>
              </a:solidFill>
              <a:latin typeface="Times New Roman" panose="02020603050405020304"/>
              <a:ea typeface="微软雅黑" panose="020B0503020204020204" pitchFamily="34" charset="-122"/>
            </a:endParaRPr>
          </a:p>
          <a:p>
            <a:pPr algn="ctr"/>
            <a:endParaRPr lang="en-US" altLang="zh-CN" sz="4400" b="1" dirty="0">
              <a:solidFill>
                <a:srgbClr val="C00000"/>
              </a:solidFill>
              <a:latin typeface="微软雅黑" panose="020B0503020204020204" pitchFamily="34" charset="-122"/>
              <a:ea typeface="微软雅黑" panose="020B0503020204020204" pitchFamily="34" charset="-122"/>
              <a:sym typeface="经典繁仿黑" pitchFamily="1" charset="-122"/>
            </a:endParaRPr>
          </a:p>
        </p:txBody>
      </p:sp>
      <p:sp>
        <p:nvSpPr>
          <p:cNvPr id="7" name="TextBox 7"/>
          <p:cNvSpPr>
            <a:spLocks noChangeArrowheads="1"/>
          </p:cNvSpPr>
          <p:nvPr/>
        </p:nvSpPr>
        <p:spPr bwMode="auto">
          <a:xfrm>
            <a:off x="3788410" y="509103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经典繁仿黑" pitchFamily="1" charset="-122"/>
              </a:rPr>
              <a:t>教学团队   陈希</a:t>
            </a:r>
            <a:r>
              <a:rPr lang="zh-CN" altLang="en-US" sz="2000" b="1" dirty="0" smtClean="0">
                <a:latin typeface="微软雅黑" panose="020B0503020204020204" pitchFamily="34" charset="-122"/>
                <a:ea typeface="微软雅黑" panose="020B0503020204020204" pitchFamily="34" charset="-122"/>
                <a:sym typeface="经典繁仿黑" pitchFamily="1" charset="-122"/>
              </a:rPr>
              <a:t>   </a:t>
            </a:r>
            <a:endParaRPr lang="en-US" altLang="zh-CN" sz="2000" b="1" dirty="0" smtClean="0">
              <a:latin typeface="微软雅黑" panose="020B0503020204020204" pitchFamily="34" charset="-122"/>
              <a:ea typeface="微软雅黑" panose="020B0503020204020204" pitchFamily="34" charset="-122"/>
              <a:sym typeface="经典繁仿黑" pitchFamily="1" charset="-122"/>
            </a:endParaRPr>
          </a:p>
          <a:p>
            <a:pPr algn="ctr">
              <a:lnSpc>
                <a:spcPct val="150000"/>
              </a:lnSpc>
            </a:pPr>
            <a:endParaRPr lang="en-US" altLang="zh-CN" sz="2000" b="1" dirty="0">
              <a:latin typeface="微软雅黑" panose="020B0503020204020204" pitchFamily="34" charset="-122"/>
              <a:ea typeface="微软雅黑" panose="020B0503020204020204" pitchFamily="3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7" y="1451727"/>
            <a:ext cx="11236325" cy="286232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口腔</a:t>
            </a: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oral cavity</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位于颌面部区域内，包括牙、颌骨及唇、颊、腭、舌、口底、唾液腺等组织器官组成的功能性器官。</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口腔是一个腔道，闭口时被舌体充满。</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dirty="0">
                <a:latin typeface="Times New Roman" panose="02020603050405020304"/>
                <a:ea typeface="微软雅黑" panose="020B0503020204020204" pitchFamily="34" charset="-122"/>
              </a:rPr>
              <a:t>界限：</a:t>
            </a:r>
            <a:r>
              <a:rPr lang="zh-CN" altLang="zh-CN" sz="2000" dirty="0">
                <a:latin typeface="Times New Roman" panose="02020603050405020304"/>
                <a:ea typeface="微软雅黑" panose="020B0503020204020204" pitchFamily="34" charset="-122"/>
              </a:rPr>
              <a:t>前界为上、下唇，向后以会厌为界与口咽腔相连接，上为腭部，</a:t>
            </a:r>
            <a:r>
              <a:rPr lang="zh-CN" altLang="zh-CN" sz="2000" dirty="0" smtClean="0">
                <a:latin typeface="Times New Roman" panose="02020603050405020304"/>
                <a:ea typeface="微软雅黑" panose="020B0503020204020204" pitchFamily="34" charset="-122"/>
              </a:rPr>
              <a:t>呈</a:t>
            </a:r>
            <a:r>
              <a:rPr lang="zh-CN" altLang="en-US" sz="2000" dirty="0">
                <a:latin typeface="Times New Roman" panose="02020603050405020304"/>
                <a:ea typeface="微软雅黑" panose="020B0503020204020204" pitchFamily="34" charset="-122"/>
              </a:rPr>
              <a:t>穹窿</a:t>
            </a:r>
            <a:r>
              <a:rPr lang="zh-CN" altLang="zh-CN" sz="2000" dirty="0" smtClean="0">
                <a:latin typeface="Times New Roman" panose="02020603050405020304"/>
                <a:ea typeface="微软雅黑" panose="020B0503020204020204" pitchFamily="34" charset="-122"/>
              </a:rPr>
              <a:t>状</a:t>
            </a:r>
            <a:r>
              <a:rPr lang="zh-CN" altLang="zh-CN" sz="2000" dirty="0">
                <a:latin typeface="Times New Roman" panose="02020603050405020304"/>
                <a:ea typeface="微软雅黑" panose="020B0503020204020204" pitchFamily="34" charset="-122"/>
              </a:rPr>
              <a:t>与下鼻道相隔，下为肌性口底，轻度凹陷，口底中央大部被舌体占据，两侧为面颊部。</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口腔的解剖区域可分为口腔前庭部、牙及牙槽骨部、舌部、腭部及口底部等。</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131086" y="987523"/>
            <a:ext cx="5929828"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二、口腔颌面部的主要生理功能</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框 7"/>
          <p:cNvSpPr txBox="1"/>
          <p:nvPr/>
        </p:nvSpPr>
        <p:spPr>
          <a:xfrm>
            <a:off x="477838" y="1946924"/>
            <a:ext cx="3987779" cy="2807756"/>
          </a:xfrm>
          <a:prstGeom prst="rect">
            <a:avLst/>
          </a:prstGeom>
          <a:noFill/>
        </p:spPr>
        <p:txBody>
          <a:bodyPr wrap="square" rtlCol="0">
            <a:spAutoFit/>
          </a:bodyPr>
          <a:lstStyle/>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咀嚼</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感受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感觉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发音和言语</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支架</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呼吸</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1899980" y="987523"/>
            <a:ext cx="8392041"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三、口腔颌面部的解剖生理特点及其临床意义</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框 7"/>
          <p:cNvSpPr txBox="1"/>
          <p:nvPr/>
        </p:nvSpPr>
        <p:spPr>
          <a:xfrm>
            <a:off x="477838" y="1951363"/>
            <a:ext cx="4946952" cy="2862322"/>
          </a:xfrm>
          <a:prstGeom prst="rect">
            <a:avLst/>
          </a:prstGeom>
          <a:noFill/>
        </p:spPr>
        <p:txBody>
          <a:bodyPr wrap="square" rtlCol="0">
            <a:spAutoFit/>
          </a:bodyPr>
          <a:lstStyle/>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位置显露</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血供丰富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解剖结构复杂</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自然皮肤皮纹</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颌</a:t>
            </a:r>
            <a:r>
              <a:rPr lang="zh-CN" altLang="en-US" sz="2000" dirty="0" smtClean="0">
                <a:solidFill>
                  <a:schemeClr val="bg2">
                    <a:lumMod val="25000"/>
                  </a:schemeClr>
                </a:solidFill>
                <a:latin typeface="Times New Roman" panose="02020603050405020304"/>
                <a:ea typeface="微软雅黑" panose="020B0503020204020204" pitchFamily="34" charset="-122"/>
              </a:rPr>
              <a:t>面部疾病影响</a:t>
            </a:r>
            <a:r>
              <a:rPr lang="zh-CN" altLang="en-US" sz="2000" dirty="0">
                <a:solidFill>
                  <a:schemeClr val="bg2">
                    <a:lumMod val="25000"/>
                  </a:schemeClr>
                </a:solidFill>
                <a:latin typeface="Times New Roman" panose="02020603050405020304"/>
                <a:ea typeface="微软雅黑" panose="020B0503020204020204" pitchFamily="34" charset="-122"/>
              </a:rPr>
              <a:t>形态及功能</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smtClean="0">
                <a:solidFill>
                  <a:schemeClr val="bg2">
                    <a:lumMod val="25000"/>
                  </a:schemeClr>
                </a:solidFill>
                <a:latin typeface="Times New Roman" panose="02020603050405020304"/>
                <a:ea typeface="微软雅黑" panose="020B0503020204020204" pitchFamily="34" charset="-122"/>
              </a:rPr>
              <a:t>疾病易</a:t>
            </a:r>
            <a:r>
              <a:rPr lang="zh-CN" altLang="en-US" sz="2000" dirty="0">
                <a:solidFill>
                  <a:schemeClr val="bg2">
                    <a:lumMod val="25000"/>
                  </a:schemeClr>
                </a:solidFill>
                <a:latin typeface="Times New Roman" panose="02020603050405020304"/>
                <a:ea typeface="微软雅黑" panose="020B0503020204020204" pitchFamily="34" charset="-122"/>
              </a:rPr>
              <a:t>波及毗邻部位</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11" name="图片占位符 4"/>
          <p:cNvPicPr>
            <a:picLocks noGrp="1" noChangeAspect="1"/>
          </p:cNvPicPr>
          <p:nvPr>
            <p:ph type="pic" sz="quarter" idx="4294967295"/>
          </p:nvPr>
        </p:nvPicPr>
        <p:blipFill>
          <a:blip r:embed="rId1" cstate="print"/>
          <a:srcRect l="24147" r="24147"/>
          <a:stretch>
            <a:fillRect/>
          </a:stretch>
        </p:blipFill>
        <p:spPr>
          <a:xfrm>
            <a:off x="10094595" y="1934845"/>
            <a:ext cx="2097405" cy="2827655"/>
          </a:xfrm>
          <a:prstGeom prst="rect">
            <a:avLst/>
          </a:prstGeom>
        </p:spPr>
      </p:pic>
      <p:pic>
        <p:nvPicPr>
          <p:cNvPr id="5" name="图片 4"/>
          <p:cNvPicPr>
            <a:picLocks noChangeAspect="1"/>
          </p:cNvPicPr>
          <p:nvPr/>
        </p:nvPicPr>
        <p:blipFill rotWithShape="1">
          <a:blip r:embed="rId2" cstate="print"/>
          <a:srcRect l="25419" t="8493" r="513" b="-1"/>
          <a:stretch>
            <a:fillRect/>
          </a:stretch>
        </p:blipFill>
        <p:spPr>
          <a:xfrm>
            <a:off x="7129842" y="1951363"/>
            <a:ext cx="3134929" cy="3769052"/>
          </a:xfrm>
          <a:prstGeom prst="rect">
            <a:avLst/>
          </a:prstGeom>
        </p:spPr>
      </p:pic>
      <p:sp>
        <p:nvSpPr>
          <p:cNvPr id="13" name="文本占位符 12"/>
          <p:cNvSpPr txBox="1"/>
          <p:nvPr/>
        </p:nvSpPr>
        <p:spPr>
          <a:xfrm>
            <a:off x="7527926" y="5682663"/>
            <a:ext cx="2090983" cy="515853"/>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颜面部皮纹</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第二节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sym typeface="+mn-ea"/>
              </a:rPr>
              <a:t>口腔颌面部解剖生理</a:t>
            </a:r>
            <a:b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圆角 23"/>
          <p:cNvSpPr/>
          <p:nvPr/>
        </p:nvSpPr>
        <p:spPr>
          <a:xfrm>
            <a:off x="4156609" y="1708495"/>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口腔的</a:t>
            </a:r>
            <a:r>
              <a:rPr lang="zh-CN" altLang="en-US" b="1" dirty="0" smtClean="0">
                <a:solidFill>
                  <a:schemeClr val="tx1"/>
                </a:solidFill>
                <a:latin typeface="Times New Roman" panose="02020603050405020304"/>
                <a:ea typeface="微软雅黑" panose="020B0503020204020204" pitchFamily="34" charset="-122"/>
              </a:rPr>
              <a:t>分区</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4188057" y="2792228"/>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口腔的组织器官</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4231600" y="387596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乳牙与恒牙</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3389969"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3385131"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3392388"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7376" y="984250"/>
            <a:ext cx="3057247" cy="830997"/>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一、口腔的</a:t>
            </a:r>
            <a:r>
              <a:rPr lang="zh-CN" altLang="en-US" sz="3200" b="1" dirty="0" smtClean="0">
                <a:solidFill>
                  <a:schemeClr val="accent5"/>
                </a:solidFill>
                <a:latin typeface="Times New Roman" panose="02020603050405020304"/>
                <a:ea typeface="微软雅黑" panose="020B0503020204020204" pitchFamily="34" charset="-122"/>
              </a:rPr>
              <a:t>分区</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3" name="矩形 2"/>
          <p:cNvSpPr/>
          <p:nvPr/>
        </p:nvSpPr>
        <p:spPr>
          <a:xfrm>
            <a:off x="477838" y="1727914"/>
            <a:ext cx="10834327" cy="286232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口腔是消化管的开口，上壁为腭，下壁为口底，前方为唇，侧方为颊，与外界相通，后方与</a:t>
            </a:r>
            <a:r>
              <a:rPr lang="zh-CN" altLang="zh-CN" sz="2000" dirty="0" smtClean="0">
                <a:latin typeface="Times New Roman" panose="02020603050405020304"/>
                <a:ea typeface="微软雅黑" panose="020B0503020204020204" pitchFamily="34" charset="-122"/>
              </a:rPr>
              <a:t>咽</a:t>
            </a:r>
            <a:r>
              <a:rPr lang="zh-CN" altLang="en-US" sz="2000" dirty="0" smtClean="0">
                <a:latin typeface="Times New Roman" panose="02020603050405020304"/>
                <a:ea typeface="微软雅黑" panose="020B0503020204020204" pitchFamily="34" charset="-122"/>
              </a:rPr>
              <a:t>相</a:t>
            </a:r>
            <a:r>
              <a:rPr lang="zh-CN" altLang="zh-CN" sz="2000" dirty="0" smtClean="0">
                <a:latin typeface="Times New Roman" panose="02020603050405020304"/>
                <a:ea typeface="微软雅黑" panose="020B0503020204020204" pitchFamily="34" charset="-122"/>
              </a:rPr>
              <a:t>通</a:t>
            </a:r>
            <a:r>
              <a:rPr lang="zh-CN" altLang="zh-CN"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口腔分为固有口腔</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proper cavity of mouth</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和口腔前庭</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vestibule of mouth</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以牙槽骨和牙为分界线。</a:t>
            </a:r>
            <a:endParaRPr lang="en-US" altLang="zh-CN" sz="2000" dirty="0">
              <a:latin typeface="Times New Roman" panose="02020603050405020304"/>
              <a:ea typeface="微软雅黑" panose="020B0503020204020204" pitchFamily="34" charset="-122"/>
            </a:endParaRPr>
          </a:p>
          <a:p>
            <a:pPr marL="716280" lvl="1"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口腔前庭</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由牙列、牙槽骨及牙龈与其外侧的唇、颊组织器官构成。</a:t>
            </a:r>
            <a:endParaRPr lang="en-US" altLang="zh-CN" sz="2000" dirty="0">
              <a:latin typeface="Times New Roman" panose="02020603050405020304"/>
              <a:ea typeface="微软雅黑" panose="020B0503020204020204" pitchFamily="34" charset="-122"/>
            </a:endParaRPr>
          </a:p>
          <a:p>
            <a:pPr marL="716280" lvl="1" indent="-357505">
              <a:lnSpc>
                <a:spcPct val="150000"/>
              </a:lnSpc>
              <a:buClr>
                <a:schemeClr val="accent5"/>
              </a:buClr>
              <a:buFont typeface="Wingdings" panose="05000000000000000000" pitchFamily="2" charset="2"/>
              <a:buChar char="Ø"/>
            </a:pPr>
            <a:r>
              <a:rPr lang="zh-CN" altLang="zh-CN" sz="2000" b="1" dirty="0">
                <a:solidFill>
                  <a:srgbClr val="5B9BD5"/>
                </a:solidFill>
                <a:latin typeface="Times New Roman" panose="02020603050405020304"/>
                <a:ea typeface="微软雅黑" panose="020B0503020204020204" pitchFamily="34" charset="-122"/>
              </a:rPr>
              <a:t>固有口腔</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由牙列、牙槽骨及牙龈与其内侧的口腔内部组织器官舌、腭、口底等构成</a:t>
            </a:r>
            <a:r>
              <a:rPr lang="zh-CN" altLang="en-US" sz="2000" dirty="0">
                <a:latin typeface="Times New Roman" panose="02020603050405020304"/>
                <a:ea typeface="微软雅黑" panose="020B0503020204020204" pitchFamily="34" charset="-122"/>
              </a:rPr>
              <a:t>。</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477838" y="1537603"/>
            <a:ext cx="10434874" cy="97135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口腔前庭：</a:t>
            </a:r>
            <a:r>
              <a:rPr lang="zh-CN" altLang="zh-CN" sz="2000" dirty="0">
                <a:latin typeface="Times New Roman" panose="02020603050405020304"/>
                <a:ea typeface="微软雅黑" panose="020B0503020204020204" pitchFamily="34" charset="-122"/>
              </a:rPr>
              <a:t>位于唇、颊与牙列、牙龈及牙槽黏膜之间，因唇、颊软组织与牙列通常处于贴合状态而呈一潜在腔隙，与牙列的形态一致，呈马蹄形。 </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7838" y="979771"/>
            <a:ext cx="485261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（一）口腔前庭及其外表形态</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477838" y="2369963"/>
            <a:ext cx="9320987"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外表形态</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3" name="文本框 2"/>
          <p:cNvSpPr txBox="1"/>
          <p:nvPr/>
        </p:nvSpPr>
        <p:spPr>
          <a:xfrm>
            <a:off x="477838" y="2800952"/>
            <a:ext cx="5618162" cy="3000821"/>
          </a:xfrm>
          <a:prstGeom prst="rect">
            <a:avLst/>
          </a:prstGeom>
          <a:noFill/>
        </p:spPr>
        <p:txBody>
          <a:bodyPr wrap="square" rtlCol="0">
            <a:spAutoFit/>
          </a:bodyPr>
          <a:lstStyle/>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1</a:t>
            </a:r>
            <a:r>
              <a:rPr lang="zh-CN" altLang="en-US" dirty="0">
                <a:solidFill>
                  <a:schemeClr val="bg2">
                    <a:lumMod val="25000"/>
                  </a:schemeClr>
                </a:solidFill>
                <a:latin typeface="Times New Roman" panose="02020603050405020304"/>
                <a:ea typeface="微软雅黑" panose="020B0503020204020204" pitchFamily="34" charset="-122"/>
              </a:rPr>
              <a:t>）前庭沟</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2</a:t>
            </a:r>
            <a:r>
              <a:rPr lang="zh-CN" altLang="en-US" dirty="0">
                <a:solidFill>
                  <a:schemeClr val="bg2">
                    <a:lumMod val="25000"/>
                  </a:schemeClr>
                </a:solidFill>
                <a:latin typeface="Times New Roman" panose="02020603050405020304"/>
                <a:ea typeface="微软雅黑" panose="020B0503020204020204" pitchFamily="34" charset="-122"/>
              </a:rPr>
              <a:t>）上、下唇系带</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3</a:t>
            </a:r>
            <a:r>
              <a:rPr lang="zh-CN" altLang="en-US" dirty="0">
                <a:solidFill>
                  <a:schemeClr val="bg2">
                    <a:lumMod val="25000"/>
                  </a:schemeClr>
                </a:solidFill>
                <a:latin typeface="Times New Roman" panose="02020603050405020304"/>
                <a:ea typeface="微软雅黑" panose="020B0503020204020204" pitchFamily="34" charset="-122"/>
              </a:rPr>
              <a:t>）颊系带</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4</a:t>
            </a:r>
            <a:r>
              <a:rPr lang="zh-CN" altLang="en-US" dirty="0">
                <a:solidFill>
                  <a:schemeClr val="bg2">
                    <a:lumMod val="25000"/>
                  </a:schemeClr>
                </a:solidFill>
                <a:latin typeface="Times New Roman" panose="02020603050405020304"/>
                <a:ea typeface="微软雅黑" panose="020B0503020204020204" pitchFamily="34" charset="-122"/>
              </a:rPr>
              <a:t>）腮腺导管口</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5</a:t>
            </a:r>
            <a:r>
              <a:rPr lang="zh-CN" altLang="en-US" dirty="0">
                <a:solidFill>
                  <a:schemeClr val="bg2">
                    <a:lumMod val="25000"/>
                  </a:schemeClr>
                </a:solidFill>
                <a:latin typeface="Times New Roman" panose="02020603050405020304"/>
                <a:ea typeface="微软雅黑" panose="020B0503020204020204" pitchFamily="34" charset="-122"/>
              </a:rPr>
              <a:t>）磨牙后区</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6</a:t>
            </a:r>
            <a:r>
              <a:rPr lang="zh-CN" altLang="en-US" dirty="0">
                <a:solidFill>
                  <a:schemeClr val="bg2">
                    <a:lumMod val="25000"/>
                  </a:schemeClr>
                </a:solidFill>
                <a:latin typeface="Times New Roman" panose="02020603050405020304"/>
                <a:ea typeface="微软雅黑" panose="020B0503020204020204" pitchFamily="34" charset="-122"/>
              </a:rPr>
              <a:t>）翼下颌皱襞</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7</a:t>
            </a:r>
            <a:r>
              <a:rPr lang="zh-CN" altLang="en-US" dirty="0">
                <a:solidFill>
                  <a:schemeClr val="bg2">
                    <a:lumMod val="25000"/>
                  </a:schemeClr>
                </a:solidFill>
                <a:latin typeface="Times New Roman" panose="02020603050405020304"/>
                <a:ea typeface="微软雅黑" panose="020B0503020204020204" pitchFamily="34" charset="-122"/>
              </a:rPr>
              <a:t>）颊脂垫尖</a:t>
            </a:r>
            <a:endParaRPr lang="zh-CN" altLang="en-US"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8" name="图片 7"/>
          <p:cNvPicPr>
            <a:picLocks noChangeAspect="1"/>
          </p:cNvPicPr>
          <p:nvPr/>
        </p:nvPicPr>
        <p:blipFill rotWithShape="1">
          <a:blip r:embed="rId1" cstate="print"/>
          <a:srcRect t="10129"/>
          <a:stretch>
            <a:fillRect/>
          </a:stretch>
        </p:blipFill>
        <p:spPr>
          <a:xfrm>
            <a:off x="6275671" y="2624808"/>
            <a:ext cx="4562180" cy="3242151"/>
          </a:xfrm>
          <a:prstGeom prst="rect">
            <a:avLst/>
          </a:prstGeom>
        </p:spPr>
      </p:pic>
      <p:sp>
        <p:nvSpPr>
          <p:cNvPr id="10" name="文本占位符 12"/>
          <p:cNvSpPr>
            <a:spLocks noGrp="1"/>
          </p:cNvSpPr>
          <p:nvPr>
            <p:ph type="body" sz="quarter" idx="4294967295"/>
          </p:nvPr>
        </p:nvSpPr>
        <p:spPr>
          <a:xfrm>
            <a:off x="10019665" y="5866765"/>
            <a:ext cx="217233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口腔组织器官</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p>
            <a:endParaRPr lang="zh-CN" altLang="en-US"/>
          </a:p>
        </p:txBody>
      </p:sp>
      <p:sp>
        <p:nvSpPr>
          <p:cNvPr id="2" name="Shape 103"/>
          <p:cNvSpPr/>
          <p:nvPr/>
        </p:nvSpPr>
        <p:spPr>
          <a:xfrm>
            <a:off x="477838" y="1567937"/>
            <a:ext cx="10495350" cy="97135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固有口腔：</a:t>
            </a:r>
            <a:r>
              <a:rPr lang="zh-CN" altLang="zh-CN" sz="2000" dirty="0">
                <a:latin typeface="Times New Roman" panose="02020603050405020304"/>
                <a:ea typeface="微软雅黑" panose="020B0503020204020204" pitchFamily="34" charset="-122"/>
              </a:rPr>
              <a:t>是口腔的主要部分，其范围上为硬腭和软腭，下为舌和口底，前界和两侧界为上、下牙弓，后界为咽门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7838" y="983944"/>
            <a:ext cx="485261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（二）固有口腔及其外表形态</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477838" y="2431213"/>
            <a:ext cx="9320987"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2.</a:t>
            </a:r>
            <a:r>
              <a:rPr lang="zh-CN" altLang="en-US" sz="2000" b="1" dirty="0">
                <a:solidFill>
                  <a:srgbClr val="5B9BD5"/>
                </a:solidFill>
                <a:latin typeface="Times New Roman" panose="02020603050405020304"/>
                <a:ea typeface="微软雅黑" panose="020B0503020204020204" pitchFamily="34" charset="-122"/>
              </a:rPr>
              <a:t>固有口腔的外表形态</a:t>
            </a:r>
            <a:endParaRPr lang="en-US" altLang="zh-CN" sz="2000" b="1" dirty="0">
              <a:solidFill>
                <a:srgbClr val="5B9BD5"/>
              </a:solidFill>
              <a:latin typeface="Times New Roman" panose="02020603050405020304"/>
              <a:ea typeface="微软雅黑" panose="020B0503020204020204" pitchFamily="34" charset="-122"/>
            </a:endParaRPr>
          </a:p>
        </p:txBody>
      </p:sp>
      <p:sp>
        <p:nvSpPr>
          <p:cNvPr id="3" name="文本框 2"/>
          <p:cNvSpPr txBox="1"/>
          <p:nvPr/>
        </p:nvSpPr>
        <p:spPr>
          <a:xfrm>
            <a:off x="477837" y="2854803"/>
            <a:ext cx="3587361" cy="1754326"/>
          </a:xfrm>
          <a:prstGeom prst="rect">
            <a:avLst/>
          </a:prstGeom>
          <a:noFill/>
        </p:spPr>
        <p:txBody>
          <a:bodyPr wrap="square" rtlCol="0">
            <a:spAutoFit/>
          </a:bodyPr>
          <a:lstStyle/>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1</a:t>
            </a:r>
            <a:r>
              <a:rPr lang="zh-CN" altLang="en-US" dirty="0">
                <a:solidFill>
                  <a:schemeClr val="bg2">
                    <a:lumMod val="25000"/>
                  </a:schemeClr>
                </a:solidFill>
                <a:latin typeface="Times New Roman" panose="02020603050405020304"/>
                <a:ea typeface="微软雅黑" panose="020B0503020204020204" pitchFamily="34" charset="-122"/>
              </a:rPr>
              <a:t>）牙冠、牙列或牙弓</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2</a:t>
            </a:r>
            <a:r>
              <a:rPr lang="zh-CN" altLang="en-US" dirty="0">
                <a:solidFill>
                  <a:schemeClr val="bg2">
                    <a:lumMod val="25000"/>
                  </a:schemeClr>
                </a:solidFill>
                <a:latin typeface="Times New Roman" panose="02020603050405020304"/>
                <a:ea typeface="微软雅黑" panose="020B0503020204020204" pitchFamily="34" charset="-122"/>
              </a:rPr>
              <a:t>）牙槽突、龈沟与龈乳头</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3</a:t>
            </a:r>
            <a:r>
              <a:rPr lang="zh-CN" altLang="en-US" dirty="0">
                <a:solidFill>
                  <a:schemeClr val="bg2">
                    <a:lumMod val="25000"/>
                  </a:schemeClr>
                </a:solidFill>
                <a:latin typeface="Times New Roman" panose="02020603050405020304"/>
                <a:ea typeface="微软雅黑" panose="020B0503020204020204" pitchFamily="34" charset="-122"/>
              </a:rPr>
              <a:t>）硬腭与软腭</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4</a:t>
            </a:r>
            <a:r>
              <a:rPr lang="zh-CN" altLang="en-US" dirty="0">
                <a:solidFill>
                  <a:schemeClr val="bg2">
                    <a:lumMod val="25000"/>
                  </a:schemeClr>
                </a:solidFill>
                <a:latin typeface="Times New Roman" panose="02020603050405020304"/>
                <a:ea typeface="微软雅黑" panose="020B0503020204020204" pitchFamily="34" charset="-122"/>
              </a:rPr>
              <a:t>）口底</a:t>
            </a:r>
            <a:endParaRPr lang="en-US" altLang="zh-CN"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1" name="文本占位符 12"/>
          <p:cNvSpPr>
            <a:spLocks noGrp="1"/>
          </p:cNvSpPr>
          <p:nvPr>
            <p:ph type="body" sz="quarter" idx="4294967295"/>
          </p:nvPr>
        </p:nvSpPr>
        <p:spPr>
          <a:xfrm>
            <a:off x="10100945" y="5078730"/>
            <a:ext cx="2091055" cy="44513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腭乳头及腭皱襞</a:t>
            </a:r>
            <a:endParaRPr lang="zh-CN" altLang="en-US" sz="1400" b="1" dirty="0">
              <a:latin typeface="Times New Roman" panose="02020603050405020304"/>
              <a:ea typeface="微软雅黑" panose="020B0503020204020204" pitchFamily="34" charset="-122"/>
            </a:endParaRPr>
          </a:p>
        </p:txBody>
      </p:sp>
      <p:sp>
        <p:nvSpPr>
          <p:cNvPr id="13" name="文本占位符 12"/>
          <p:cNvSpPr txBox="1"/>
          <p:nvPr/>
        </p:nvSpPr>
        <p:spPr>
          <a:xfrm>
            <a:off x="8716170" y="5078690"/>
            <a:ext cx="2090983" cy="380001"/>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舌下肉阜</a:t>
            </a:r>
            <a:endParaRPr lang="zh-CN" altLang="en-US" sz="1400" b="1" dirty="0">
              <a:latin typeface="Times New Roman" panose="02020603050405020304"/>
              <a:ea typeface="微软雅黑" panose="020B0503020204020204" pitchFamily="34" charset="-122"/>
            </a:endParaRPr>
          </a:p>
        </p:txBody>
      </p:sp>
      <p:pic>
        <p:nvPicPr>
          <p:cNvPr id="4" name="图片 3"/>
          <p:cNvPicPr>
            <a:picLocks noChangeAspect="1"/>
          </p:cNvPicPr>
          <p:nvPr/>
        </p:nvPicPr>
        <p:blipFill rotWithShape="1">
          <a:blip r:embed="rId1" cstate="print"/>
          <a:srcRect l="10160" t="17472" r="2109" b="5022"/>
          <a:stretch>
            <a:fillRect/>
          </a:stretch>
        </p:blipFill>
        <p:spPr>
          <a:xfrm>
            <a:off x="4513988" y="2854803"/>
            <a:ext cx="3239911" cy="2130978"/>
          </a:xfrm>
          <a:prstGeom prst="rect">
            <a:avLst/>
          </a:prstGeom>
        </p:spPr>
      </p:pic>
      <p:pic>
        <p:nvPicPr>
          <p:cNvPr id="5" name="图片 4"/>
          <p:cNvPicPr>
            <a:picLocks noChangeAspect="1"/>
          </p:cNvPicPr>
          <p:nvPr/>
        </p:nvPicPr>
        <p:blipFill rotWithShape="1">
          <a:blip r:embed="rId2" cstate="print"/>
          <a:srcRect l="10806" t="16833" r="3780" b="3173"/>
          <a:stretch>
            <a:fillRect/>
          </a:stretch>
        </p:blipFill>
        <p:spPr>
          <a:xfrm>
            <a:off x="8141707" y="2854803"/>
            <a:ext cx="3239911" cy="2130978"/>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156599" y="968088"/>
            <a:ext cx="3877985"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二、口腔的组织器官</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869170" y="5335270"/>
            <a:ext cx="232283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唇</a:t>
            </a:r>
            <a:r>
              <a:rPr lang="zh-CN" altLang="en-US" sz="1400" b="1" dirty="0" smtClean="0">
                <a:latin typeface="Times New Roman" panose="02020603050405020304"/>
                <a:ea typeface="微软雅黑" panose="020B0503020204020204" pitchFamily="34" charset="-122"/>
              </a:rPr>
              <a:t>鼻表面形态</a:t>
            </a:r>
            <a:endParaRPr lang="zh-CN" altLang="en-US" sz="1400" b="1" dirty="0">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t="21836"/>
          <a:stretch>
            <a:fillRect/>
          </a:stretch>
        </p:blipFill>
        <p:spPr bwMode="auto">
          <a:xfrm>
            <a:off x="6095591" y="2335470"/>
            <a:ext cx="5274310" cy="2999881"/>
          </a:xfrm>
          <a:prstGeom prst="rect">
            <a:avLst/>
          </a:prstGeom>
          <a:noFill/>
          <a:ln w="9525">
            <a:noFill/>
            <a:miter lim="800000"/>
            <a:headEnd/>
            <a:tailEnd/>
          </a:ln>
        </p:spPr>
      </p:pic>
      <p:sp>
        <p:nvSpPr>
          <p:cNvPr id="2" name="矩形 1"/>
          <p:cNvSpPr/>
          <p:nvPr/>
        </p:nvSpPr>
        <p:spPr>
          <a:xfrm>
            <a:off x="767204" y="1711753"/>
            <a:ext cx="4441403" cy="2123658"/>
          </a:xfrm>
          <a:prstGeom prst="rect">
            <a:avLst/>
          </a:prstGeom>
        </p:spPr>
        <p:txBody>
          <a:bodyPr wrap="square">
            <a:spAutoFit/>
          </a:bodyPr>
          <a:lstStyle/>
          <a:p>
            <a:pPr>
              <a:lnSpc>
                <a:spcPct val="150000"/>
              </a:lnSpc>
            </a:pPr>
            <a:r>
              <a:rPr lang="zh-CN" altLang="en-US" sz="2800" b="1" dirty="0">
                <a:solidFill>
                  <a:schemeClr val="accent5"/>
                </a:solidFill>
                <a:latin typeface="Times New Roman" panose="02020603050405020304"/>
                <a:ea typeface="微软雅黑" panose="020B0503020204020204" pitchFamily="34" charset="-122"/>
              </a:rPr>
              <a:t>（一）</a:t>
            </a:r>
            <a:r>
              <a:rPr lang="zh-CN" altLang="en-US" sz="2800" b="1" dirty="0" smtClean="0">
                <a:solidFill>
                  <a:schemeClr val="accent5"/>
                </a:solidFill>
                <a:latin typeface="Times New Roman" panose="02020603050405020304"/>
                <a:ea typeface="微软雅黑" panose="020B0503020204020204" pitchFamily="34" charset="-122"/>
              </a:rPr>
              <a:t>唇</a:t>
            </a:r>
            <a:endParaRPr lang="en-US" altLang="zh-CN" sz="2800" b="1" dirty="0" smtClean="0">
              <a:solidFill>
                <a:schemeClr val="accent5"/>
              </a:solidFill>
              <a:latin typeface="Times New Roman" panose="02020603050405020304"/>
              <a:ea typeface="微软雅黑" panose="020B0503020204020204" pitchFamily="34" charset="-122"/>
            </a:endParaRPr>
          </a:p>
          <a:p>
            <a:pPr>
              <a:lnSpc>
                <a:spcPct val="150000"/>
              </a:lnSpc>
            </a:pPr>
            <a:r>
              <a:rPr lang="zh-CN" altLang="zh-CN" sz="2000" dirty="0" smtClean="0">
                <a:latin typeface="Times New Roman" panose="02020603050405020304"/>
                <a:ea typeface="微软雅黑" panose="020B0503020204020204" pitchFamily="34" charset="-122"/>
              </a:rPr>
              <a:t>分</a:t>
            </a:r>
            <a:r>
              <a:rPr lang="zh-CN" altLang="zh-CN" sz="2000" dirty="0">
                <a:latin typeface="Times New Roman" panose="02020603050405020304"/>
                <a:ea typeface="微软雅黑" panose="020B0503020204020204" pitchFamily="34" charset="-122"/>
              </a:rPr>
              <a:t>上唇和下唇。上、下唇联合处形成口角，上、下唇之间称口裂，上唇上面与鼻底相连，两侧以鼻唇沟为界。</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7" y="1646547"/>
            <a:ext cx="11236325" cy="2400657"/>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界限：</a:t>
            </a:r>
            <a:r>
              <a:rPr lang="zh-CN" altLang="zh-CN" sz="2000" dirty="0">
                <a:latin typeface="Times New Roman" panose="02020603050405020304"/>
                <a:ea typeface="微软雅黑" panose="020B0503020204020204" pitchFamily="34" charset="-122"/>
              </a:rPr>
              <a:t>位于面部两侧，形成口腔前庭外侧壁，上界为颧骨颧弓，下达下颌骨下缘，前达鼻唇沟、口角，后以咬肌前缘为界。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皮肤、浅层表情肌、</a:t>
            </a:r>
            <a:r>
              <a:rPr lang="zh-CN" altLang="zh-CN" sz="2000" dirty="0" smtClean="0">
                <a:latin typeface="Times New Roman" panose="02020603050405020304"/>
                <a:ea typeface="微软雅黑" panose="020B0503020204020204" pitchFamily="34" charset="-122"/>
              </a:rPr>
              <a:t>颊脂体</a:t>
            </a:r>
            <a:r>
              <a:rPr lang="zh-CN" altLang="zh-CN" sz="2000" dirty="0">
                <a:latin typeface="Times New Roman" panose="02020603050405020304"/>
                <a:ea typeface="微软雅黑" panose="020B0503020204020204" pitchFamily="34" charset="-122"/>
              </a:rPr>
              <a:t>、颊肌和黏膜。</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颊脂体与颧后及颞下脂体联为一体，当感染时，可通过相连的蜂窝组织互相扩散。</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皮脂腺迷路</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颊黏膜偏后区域</a:t>
            </a:r>
            <a:r>
              <a:rPr lang="zh-CN" altLang="en-US" sz="2000" dirty="0">
                <a:latin typeface="Times New Roman" panose="02020603050405020304"/>
                <a:ea typeface="微软雅黑" panose="020B0503020204020204" pitchFamily="34" charset="-122"/>
              </a:rPr>
              <a:t>的</a:t>
            </a:r>
            <a:r>
              <a:rPr lang="zh-CN" altLang="zh-CN" sz="2000" dirty="0">
                <a:latin typeface="Times New Roman" panose="02020603050405020304"/>
                <a:ea typeface="微软雅黑" panose="020B0503020204020204" pitchFamily="34" charset="-122"/>
              </a:rPr>
              <a:t>颗粒状黄白色斑点，有时也可见于唇红部，无临床意义。</a:t>
            </a:r>
            <a:endParaRPr lang="zh-CN" altLang="zh-CN" sz="2000" dirty="0">
              <a:latin typeface="Times New Roman" panose="02020603050405020304"/>
              <a:ea typeface="微软雅黑" panose="020B0503020204020204" pitchFamily="34" charset="-122"/>
            </a:endParaRPr>
          </a:p>
        </p:txBody>
      </p:sp>
      <p:sp>
        <p:nvSpPr>
          <p:cNvPr id="6" name="矩形 5"/>
          <p:cNvSpPr/>
          <p:nvPr/>
        </p:nvSpPr>
        <p:spPr>
          <a:xfrm>
            <a:off x="477838" y="984250"/>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（二）颊</a:t>
            </a:r>
            <a:endParaRPr lang="en-US" altLang="zh-CN" sz="28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6" name="图片 5"/>
          <p:cNvPicPr>
            <a:picLocks noChangeAspect="1"/>
          </p:cNvPicPr>
          <p:nvPr/>
        </p:nvPicPr>
        <p:blipFill rotWithShape="1">
          <a:blip r:embed="rId1" cstate="print"/>
          <a:srcRect l="14464" t="8091"/>
          <a:stretch>
            <a:fillRect/>
          </a:stretch>
        </p:blipFill>
        <p:spPr>
          <a:xfrm>
            <a:off x="6328086" y="1463524"/>
            <a:ext cx="4157653" cy="3863390"/>
          </a:xfrm>
          <a:prstGeom prst="rect">
            <a:avLst/>
          </a:prstGeom>
        </p:spPr>
      </p:pic>
      <p:sp>
        <p:nvSpPr>
          <p:cNvPr id="7" name="文本占位符 12"/>
          <p:cNvSpPr txBox="1"/>
          <p:nvPr/>
        </p:nvSpPr>
        <p:spPr>
          <a:xfrm>
            <a:off x="7441040" y="5509832"/>
            <a:ext cx="1983163"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牙体结构      </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983473"/>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2" name="矩形 11"/>
          <p:cNvSpPr/>
          <p:nvPr/>
        </p:nvSpPr>
        <p:spPr>
          <a:xfrm>
            <a:off x="477838" y="1838226"/>
            <a:ext cx="5618162" cy="2862322"/>
          </a:xfrm>
          <a:prstGeom prst="rect">
            <a:avLst/>
          </a:prstGeom>
        </p:spPr>
        <p:txBody>
          <a:bodyPr wrap="square">
            <a:spAutoFit/>
          </a:bodyPr>
          <a:lstStyle/>
          <a:p>
            <a:pPr marL="342900" indent="-342900">
              <a:lnSpc>
                <a:spcPct val="150000"/>
              </a:lnSpc>
              <a:buFont typeface="Wingdings" panose="05000000000000000000" pitchFamily="2" charset="2"/>
              <a:buChar char="þ"/>
            </a:pPr>
            <a:r>
              <a:rPr lang="zh-CN" altLang="en-US" sz="2000" b="1" dirty="0">
                <a:solidFill>
                  <a:srgbClr val="5B9BD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牙冠、牙根和牙颈。 </a:t>
            </a:r>
            <a:endParaRPr lang="zh-CN" altLang="en-US" sz="2000" dirty="0">
              <a:latin typeface="Times New Roman" panose="02020603050405020304"/>
              <a:ea typeface="微软雅黑" panose="020B0503020204020204" pitchFamily="34" charset="-122"/>
            </a:endParaRPr>
          </a:p>
          <a:p>
            <a:pPr marL="342900" indent="-342900">
              <a:lnSpc>
                <a:spcPct val="150000"/>
              </a:lnSpc>
              <a:buFont typeface="Wingdings" panose="05000000000000000000" pitchFamily="2" charset="2"/>
              <a:buChar char="þ"/>
            </a:pPr>
            <a:r>
              <a:rPr lang="zh-CN" altLang="en-US" sz="2000" b="1" dirty="0">
                <a:solidFill>
                  <a:srgbClr val="5B9BD5"/>
                </a:solidFill>
                <a:latin typeface="Times New Roman" panose="02020603050405020304"/>
                <a:ea typeface="微软雅黑" panose="020B0503020204020204" pitchFamily="34" charset="-122"/>
              </a:rPr>
              <a:t>髓腔：</a:t>
            </a:r>
            <a:r>
              <a:rPr lang="zh-CN" altLang="zh-CN" sz="2000" dirty="0">
                <a:latin typeface="Times New Roman" panose="02020603050405020304"/>
                <a:ea typeface="微软雅黑" panose="020B0503020204020204" pitchFamily="34" charset="-122"/>
              </a:rPr>
              <a:t>牙体内有一与牙体外形相似、内含牙髓的腔。</a:t>
            </a:r>
            <a:endParaRPr lang="en-US" altLang="zh-CN" sz="2000" dirty="0">
              <a:latin typeface="Times New Roman" panose="02020603050405020304"/>
              <a:ea typeface="微软雅黑" panose="020B0503020204020204" pitchFamily="34" charset="-122"/>
            </a:endParaRPr>
          </a:p>
          <a:p>
            <a:pPr marL="716280" indent="-357505">
              <a:lnSpc>
                <a:spcPct val="150000"/>
              </a:lnSpc>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冠部的称</a:t>
            </a:r>
            <a:r>
              <a:rPr lang="zh-CN" altLang="zh-CN" sz="2000" b="1" dirty="0">
                <a:solidFill>
                  <a:srgbClr val="5B9BD5"/>
                </a:solidFill>
                <a:latin typeface="Times New Roman" panose="02020603050405020304"/>
                <a:ea typeface="微软雅黑" panose="020B0503020204020204" pitchFamily="34" charset="-122"/>
              </a:rPr>
              <a:t>髓室</a:t>
            </a:r>
            <a:r>
              <a:rPr lang="zh-CN" altLang="zh-CN" sz="2000" dirty="0">
                <a:latin typeface="Times New Roman" panose="02020603050405020304"/>
                <a:ea typeface="微软雅黑" panose="020B0503020204020204" pitchFamily="34" charset="-122"/>
              </a:rPr>
              <a:t>，根部的称</a:t>
            </a:r>
            <a:r>
              <a:rPr lang="zh-CN" altLang="zh-CN" sz="2000" b="1" dirty="0">
                <a:solidFill>
                  <a:srgbClr val="5B9BD5"/>
                </a:solidFill>
                <a:latin typeface="Times New Roman" panose="02020603050405020304"/>
                <a:ea typeface="微软雅黑" panose="020B0503020204020204" pitchFamily="34" charset="-122"/>
              </a:rPr>
              <a:t>根管</a:t>
            </a:r>
            <a:r>
              <a:rPr lang="zh-CN" altLang="zh-CN" sz="2000" dirty="0">
                <a:latin typeface="Times New Roman" panose="02020603050405020304"/>
                <a:ea typeface="微软雅黑" panose="020B0503020204020204" pitchFamily="34" charset="-122"/>
              </a:rPr>
              <a:t>，髓室和根管的交界处称</a:t>
            </a:r>
            <a:r>
              <a:rPr lang="zh-CN" altLang="zh-CN" sz="2000" b="1" dirty="0">
                <a:solidFill>
                  <a:srgbClr val="5B9BD5"/>
                </a:solidFill>
                <a:latin typeface="Times New Roman" panose="02020603050405020304"/>
                <a:ea typeface="微软雅黑" panose="020B0503020204020204" pitchFamily="34" charset="-122"/>
              </a:rPr>
              <a:t>根管口</a:t>
            </a:r>
            <a:r>
              <a:rPr lang="zh-CN" altLang="zh-CN" sz="2000" dirty="0">
                <a:latin typeface="Times New Roman" panose="02020603050405020304"/>
                <a:ea typeface="微软雅黑" panose="020B0503020204020204" pitchFamily="34" charset="-122"/>
              </a:rPr>
              <a:t>，根管末端的开口称</a:t>
            </a:r>
            <a:r>
              <a:rPr lang="zh-CN" altLang="zh-CN" sz="2000" b="1" dirty="0">
                <a:solidFill>
                  <a:srgbClr val="5B9BD5"/>
                </a:solidFill>
                <a:latin typeface="Times New Roman" panose="02020603050405020304"/>
                <a:ea typeface="微软雅黑" panose="020B0503020204020204" pitchFamily="34" charset="-122"/>
              </a:rPr>
              <a:t>根尖孔</a:t>
            </a:r>
            <a:r>
              <a:rPr lang="zh-CN" altLang="zh-CN" sz="2000" dirty="0">
                <a:latin typeface="Times New Roman" panose="02020603050405020304"/>
                <a:ea typeface="微软雅黑" panose="020B0503020204020204" pitchFamily="34" charset="-122"/>
              </a:rPr>
              <a:t>。</a:t>
            </a:r>
            <a:endParaRPr lang="zh-CN" altLang="zh-CN" sz="2000" dirty="0">
              <a:latin typeface="Times New Roman" panose="02020603050405020304"/>
              <a:ea typeface="微软雅黑" panose="020B0503020204020204" pitchFamily="34" charset="-122"/>
            </a:endParaRPr>
          </a:p>
        </p:txBody>
      </p:sp>
      <p:sp>
        <p:nvSpPr>
          <p:cNvPr id="9" name="文本占位符 1"/>
          <p:cNvSpPr txBox="1">
            <a:spLocks noGrp="1"/>
          </p:cNvSpPr>
          <p:nvPr>
            <p:ph type="body" sz="quarter" idx="4294967295"/>
          </p:nvPr>
        </p:nvSpPr>
        <p:spPr>
          <a:xfrm>
            <a:off x="0" y="0"/>
            <a:ext cx="0" cy="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第一章 </a:t>
            </a:r>
            <a:r>
              <a:rPr lang="zh-CN" altLang="en-US" sz="2800" b="1" dirty="0">
                <a:solidFill>
                  <a:srgbClr val="2B2F3A"/>
                </a:solidFill>
                <a:latin typeface="微软雅黑" panose="020B0503020204020204" pitchFamily="34" charset="-122"/>
                <a:ea typeface="微软雅黑" panose="020B0503020204020204" pitchFamily="34" charset="-122"/>
                <a:cs typeface="微软雅黑" panose="020B0503020204020204" pitchFamily="34" charset="-122"/>
                <a:sym typeface="+mn-ea"/>
              </a:rPr>
              <a:t>口腔颌面部解剖</a:t>
            </a:r>
            <a:r>
              <a:rPr lang="zh-CN" altLang="en-US" sz="2800" b="1" dirty="0" smtClean="0">
                <a:solidFill>
                  <a:srgbClr val="2B2F3A"/>
                </a:solidFill>
                <a:latin typeface="微软雅黑" panose="020B0503020204020204" pitchFamily="34" charset="-122"/>
                <a:ea typeface="微软雅黑" panose="020B0503020204020204" pitchFamily="34" charset="-122"/>
                <a:cs typeface="微软雅黑" panose="020B0503020204020204" pitchFamily="34" charset="-122"/>
                <a:sym typeface="+mn-ea"/>
              </a:rPr>
              <a:t>生理</a:t>
            </a:r>
            <a:br>
              <a:rPr lang="en-US" altLang="zh-CN" sz="5730" b="1" dirty="0">
                <a:solidFill>
                  <a:srgbClr val="2B2F3A"/>
                </a:solidFill>
                <a:latin typeface="Times New Roman" panose="02020603050405020304"/>
                <a:ea typeface="微软雅黑" panose="020B0503020204020204" pitchFamily="34" charset="-122"/>
              </a:rPr>
            </a:br>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838200" y="1949450"/>
            <a:ext cx="11022330" cy="4908550"/>
          </a:xfrm>
          <a:ln>
            <a:noFill/>
          </a:ln>
        </p:spPr>
        <p:txBody>
          <a:bodyPr anchor="t">
            <a:noAutofit/>
          </a:bodyPr>
          <a:lstStyle/>
          <a:p>
            <a:pPr marL="342900" indent="-342900" algn="l">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颌面部为人体最显露的部位，是人体轮廓美、容貌美最重要的形体表达区域。口腔颌面部的组织器官具有摄食、咀嚼、感受味觉、吞咽、表情及辅助语言和呼吸等功能。</a:t>
            </a:r>
            <a:endParaRPr lang="en-US" altLang="zh-CN" sz="2000" dirty="0">
              <a:latin typeface="Times New Roman" panose="02020603050405020304"/>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口腔颌面部解剖生理主要阐明口腔、颅、颌、面、颈部的解剖结构，通过口腔颌面部解剖知识的学习，将为口腔临床知识的学习奠定必要的基础。</a:t>
            </a:r>
            <a:endParaRPr lang="zh-CN" altLang="zh-CN" sz="2000" dirty="0">
              <a:latin typeface="Times New Roman" panose="02020603050405020304"/>
              <a:ea typeface="微软雅黑" panose="020B0503020204020204" pitchFamily="34" charset="-122"/>
            </a:endParaRPr>
          </a:p>
          <a:p>
            <a:pPr algn="l">
              <a:lnSpc>
                <a:spcPct val="150000"/>
              </a:lnSpc>
            </a:pPr>
            <a:endParaRPr lang="zh-CN" altLang="zh-CN" sz="28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11" name="图片 10"/>
          <p:cNvPicPr/>
          <p:nvPr/>
        </p:nvPicPr>
        <p:blipFill rotWithShape="1">
          <a:blip r:embed="rId1" cstate="print"/>
          <a:srcRect l="5053" t="11362"/>
          <a:stretch>
            <a:fillRect/>
          </a:stretch>
        </p:blipFill>
        <p:spPr bwMode="auto">
          <a:xfrm>
            <a:off x="4450103" y="980412"/>
            <a:ext cx="5588000" cy="3973287"/>
          </a:xfrm>
          <a:prstGeom prst="rect">
            <a:avLst/>
          </a:prstGeom>
          <a:noFill/>
          <a:ln w="9525">
            <a:noFill/>
            <a:miter lim="800000"/>
            <a:headEnd/>
            <a:tailEnd/>
          </a:ln>
        </p:spPr>
      </p:pic>
      <p:sp>
        <p:nvSpPr>
          <p:cNvPr id="15" name="文本占位符 12"/>
          <p:cNvSpPr txBox="1"/>
          <p:nvPr/>
        </p:nvSpPr>
        <p:spPr>
          <a:xfrm>
            <a:off x="4647401" y="5342132"/>
            <a:ext cx="5160316"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乳牙列及恒牙列的数目和形态</a:t>
            </a:r>
            <a:endParaRPr lang="zh-CN" altLang="en-US" sz="1400" b="1" dirty="0">
              <a:latin typeface="Times New Roman" panose="02020603050405020304"/>
              <a:ea typeface="微软雅黑" panose="020B0503020204020204" pitchFamily="34" charset="-122"/>
            </a:endParaRPr>
          </a:p>
        </p:txBody>
      </p:sp>
      <p:sp>
        <p:nvSpPr>
          <p:cNvPr id="17" name="Shape 103"/>
          <p:cNvSpPr/>
          <p:nvPr/>
        </p:nvSpPr>
        <p:spPr>
          <a:xfrm>
            <a:off x="477839" y="984250"/>
            <a:ext cx="3949018" cy="287258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牙冠的形态</a:t>
            </a:r>
            <a:endParaRPr lang="en-US" altLang="zh-CN" sz="2000" b="1" dirty="0">
              <a:solidFill>
                <a:schemeClr val="accent5"/>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前牙</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后牙</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牙根的数目和形态</a:t>
            </a:r>
            <a:endParaRPr lang="en-US" altLang="zh-CN" sz="2000" b="1" dirty="0">
              <a:solidFill>
                <a:schemeClr val="accent5"/>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单根</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多根</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a:p>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9" y="984250"/>
            <a:ext cx="5618162" cy="2492990"/>
          </a:xfrm>
          <a:prstGeom prst="rect">
            <a:avLst/>
          </a:prstGeom>
        </p:spPr>
        <p:txBody>
          <a:bodyPr wrap="square">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牙的组织结构</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釉质、牙本质、牙骨质、牙髓</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4.</a:t>
            </a:r>
            <a:r>
              <a:rPr lang="zh-CN" altLang="en-US" sz="2000" b="1" dirty="0">
                <a:solidFill>
                  <a:schemeClr val="accent5"/>
                </a:solidFill>
                <a:latin typeface="Times New Roman" panose="02020603050405020304"/>
                <a:ea typeface="微软雅黑" panose="020B0503020204020204" pitchFamily="34" charset="-122"/>
              </a:rPr>
              <a:t>牙周组织</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牙槽骨、牙周膜、牙龈</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solidFill>
                <a:schemeClr val="bg2">
                  <a:lumMod val="25000"/>
                </a:schemeClr>
              </a:solidFill>
              <a:latin typeface="Times New Roman" panose="02020603050405020304"/>
              <a:ea typeface="微软雅黑" panose="020B0503020204020204" pitchFamily="34" charset="-122"/>
            </a:endParaRPr>
          </a:p>
        </p:txBody>
      </p:sp>
      <p:pic>
        <p:nvPicPr>
          <p:cNvPr id="6" name="图片 5"/>
          <p:cNvPicPr>
            <a:picLocks noChangeAspect="1"/>
          </p:cNvPicPr>
          <p:nvPr/>
        </p:nvPicPr>
        <p:blipFill rotWithShape="1">
          <a:blip r:embed="rId1" cstate="print"/>
          <a:srcRect l="29548" t="7963" r="5578"/>
          <a:stretch>
            <a:fillRect/>
          </a:stretch>
        </p:blipFill>
        <p:spPr>
          <a:xfrm>
            <a:off x="6146822" y="1065061"/>
            <a:ext cx="3330222" cy="4488243"/>
          </a:xfrm>
          <a:prstGeom prst="rect">
            <a:avLst/>
          </a:prstGeom>
        </p:spPr>
      </p:pic>
      <p:sp>
        <p:nvSpPr>
          <p:cNvPr id="7" name="文本占位符 12"/>
          <p:cNvSpPr txBox="1"/>
          <p:nvPr/>
        </p:nvSpPr>
        <p:spPr>
          <a:xfrm>
            <a:off x="6301867" y="5650203"/>
            <a:ext cx="3059289"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1400" b="1" dirty="0">
                <a:latin typeface="Times New Roman" panose="02020603050405020304"/>
                <a:ea typeface="微软雅黑" panose="020B0503020204020204" pitchFamily="34" charset="-122"/>
              </a:rPr>
              <a:t>牙体及牙周组织结构</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9" name="矩形 8"/>
          <p:cNvSpPr/>
          <p:nvPr/>
        </p:nvSpPr>
        <p:spPr>
          <a:xfrm>
            <a:off x="477838" y="977966"/>
            <a:ext cx="5211683"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（四）咬合关系</a:t>
            </a:r>
            <a:r>
              <a:rPr lang="zh-CN" altLang="en-US" sz="2800" b="1" dirty="0" smtClean="0">
                <a:solidFill>
                  <a:schemeClr val="accent5"/>
                </a:solidFill>
                <a:latin typeface="Times New Roman" panose="02020603050405020304"/>
                <a:ea typeface="微软雅黑" panose="020B0503020204020204" pitchFamily="34" charset="-122"/>
              </a:rPr>
              <a:t>、与</a:t>
            </a:r>
            <a:r>
              <a:rPr lang="zh-CN" altLang="en-US" sz="2800" b="1" dirty="0">
                <a:solidFill>
                  <a:schemeClr val="accent5"/>
                </a:solidFill>
                <a:latin typeface="Times New Roman" panose="02020603050405020304"/>
                <a:ea typeface="微软雅黑" panose="020B0503020204020204" pitchFamily="34" charset="-122"/>
              </a:rPr>
              <a:t>牙弓关系</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0" y="5715635"/>
            <a:ext cx="2529205" cy="436880"/>
          </a:xfrm>
        </p:spPr>
        <p:txBody>
          <a:bodyPr anchor="ctr">
            <a:noAutofit/>
          </a:bodyPr>
          <a:lstStyle/>
          <a:p>
            <a:pPr>
              <a:lnSpc>
                <a:spcPct val="150000"/>
              </a:lnSpc>
            </a:pPr>
            <a:r>
              <a:rPr lang="zh-CN" altLang="zh-CN" sz="1400" b="1" dirty="0">
                <a:latin typeface="Times New Roman" panose="02020603050405020304"/>
                <a:ea typeface="微软雅黑" panose="020B0503020204020204" pitchFamily="34" charset="-122"/>
              </a:rPr>
              <a:t>异常</a:t>
            </a:r>
            <a:r>
              <a:rPr lang="zh-CN" altLang="zh-CN" sz="1400" b="1" dirty="0" smtClean="0">
                <a:latin typeface="Times New Roman" panose="02020603050405020304"/>
                <a:ea typeface="微软雅黑" panose="020B0503020204020204" pitchFamily="34" charset="-122"/>
              </a:rPr>
              <a:t>的</a:t>
            </a:r>
            <a:r>
              <a:rPr lang="zh-CN" altLang="en-US" sz="1400" b="1" dirty="0" smtClean="0">
                <a:latin typeface="Times New Roman" panose="02020603050405020304"/>
                <a:ea typeface="微软雅黑" panose="020B0503020204020204" pitchFamily="34" charset="-122"/>
              </a:rPr>
              <a:t></a:t>
            </a:r>
            <a:r>
              <a:rPr lang="zh-CN" altLang="zh-CN" sz="1400" b="1" dirty="0" smtClean="0">
                <a:latin typeface="Times New Roman" panose="02020603050405020304"/>
                <a:ea typeface="微软雅黑" panose="020B0503020204020204" pitchFamily="34" charset="-122"/>
              </a:rPr>
              <a:t>关系</a:t>
            </a:r>
            <a:r>
              <a:rPr lang="en-US" altLang="zh-CN" sz="1400" b="1" dirty="0" smtClean="0">
                <a:latin typeface="Times New Roman" panose="02020603050405020304"/>
                <a:ea typeface="微软雅黑" panose="020B0503020204020204" pitchFamily="34" charset="-122"/>
              </a:rPr>
              <a:t> </a:t>
            </a:r>
            <a:endParaRPr lang="zh-CN" altLang="en-US" sz="1400" b="1" dirty="0">
              <a:latin typeface="Times New Roman" panose="02020603050405020304"/>
              <a:ea typeface="微软雅黑" panose="020B0503020204020204" pitchFamily="34" charset="-122"/>
            </a:endParaRPr>
          </a:p>
        </p:txBody>
      </p:sp>
      <p:sp>
        <p:nvSpPr>
          <p:cNvPr id="11" name="Shape 103"/>
          <p:cNvSpPr/>
          <p:nvPr/>
        </p:nvSpPr>
        <p:spPr>
          <a:xfrm>
            <a:off x="477838" y="1813270"/>
            <a:ext cx="2529290" cy="287258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smtClean="0">
                <a:solidFill>
                  <a:schemeClr val="bg2">
                    <a:lumMod val="25000"/>
                  </a:schemeClr>
                </a:solidFill>
                <a:latin typeface="Times New Roman" panose="02020603050405020304"/>
                <a:ea typeface="微软雅黑" panose="020B0503020204020204" pitchFamily="34" charset="-122"/>
              </a:rPr>
              <a:t>反</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smtClean="0">
                <a:solidFill>
                  <a:schemeClr val="bg2">
                    <a:lumMod val="25000"/>
                  </a:schemeClr>
                </a:solidFill>
                <a:latin typeface="Times New Roman" panose="02020603050405020304"/>
                <a:ea typeface="微软雅黑" panose="020B0503020204020204" pitchFamily="34" charset="-122"/>
              </a:rPr>
              <a:t>开</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3.</a:t>
            </a:r>
            <a:r>
              <a:rPr lang="zh-CN" altLang="en-US" sz="2000" b="1" dirty="0">
                <a:solidFill>
                  <a:schemeClr val="bg2">
                    <a:lumMod val="25000"/>
                  </a:schemeClr>
                </a:solidFill>
                <a:latin typeface="Times New Roman" panose="02020603050405020304"/>
                <a:ea typeface="微软雅黑" panose="020B0503020204020204" pitchFamily="34" charset="-122"/>
              </a:rPr>
              <a:t>深</a:t>
            </a:r>
            <a:r>
              <a:rPr lang="zh-CN" altLang="en-US" sz="2000" b="1" dirty="0" smtClean="0">
                <a:solidFill>
                  <a:schemeClr val="bg2">
                    <a:lumMod val="25000"/>
                  </a:schemeClr>
                </a:solidFill>
                <a:latin typeface="Times New Roman" panose="02020603050405020304"/>
                <a:ea typeface="微软雅黑" panose="020B0503020204020204" pitchFamily="34" charset="-122"/>
              </a:rPr>
              <a:t>覆</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4.</a:t>
            </a:r>
            <a:r>
              <a:rPr lang="zh-CN" altLang="en-US" sz="2000" b="1" dirty="0">
                <a:solidFill>
                  <a:schemeClr val="bg2">
                    <a:lumMod val="25000"/>
                  </a:schemeClr>
                </a:solidFill>
                <a:latin typeface="Times New Roman" panose="02020603050405020304"/>
                <a:ea typeface="微软雅黑" panose="020B0503020204020204" pitchFamily="34" charset="-122"/>
              </a:rPr>
              <a:t>深覆盖</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5.</a:t>
            </a:r>
            <a:r>
              <a:rPr lang="zh-CN" altLang="en-US" sz="2000" b="1" dirty="0">
                <a:solidFill>
                  <a:schemeClr val="bg2">
                    <a:lumMod val="25000"/>
                  </a:schemeClr>
                </a:solidFill>
                <a:latin typeface="Times New Roman" panose="02020603050405020304"/>
                <a:ea typeface="微软雅黑" panose="020B0503020204020204" pitchFamily="34" charset="-122"/>
              </a:rPr>
              <a:t>对</a:t>
            </a:r>
            <a:r>
              <a:rPr lang="zh-CN" altLang="en-US" sz="2000" b="1" dirty="0" smtClean="0">
                <a:solidFill>
                  <a:schemeClr val="bg2">
                    <a:lumMod val="25000"/>
                  </a:schemeClr>
                </a:solidFill>
                <a:latin typeface="Times New Roman" panose="02020603050405020304"/>
                <a:ea typeface="微软雅黑" panose="020B0503020204020204" pitchFamily="34" charset="-122"/>
              </a:rPr>
              <a:t>刃</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6.</a:t>
            </a:r>
            <a:r>
              <a:rPr lang="zh-CN" altLang="en-US" sz="2000" b="1" dirty="0" smtClean="0">
                <a:solidFill>
                  <a:schemeClr val="bg2">
                    <a:lumMod val="25000"/>
                  </a:schemeClr>
                </a:solidFill>
                <a:latin typeface="Times New Roman" panose="02020603050405020304"/>
                <a:ea typeface="微软雅黑" panose="020B0503020204020204" pitchFamily="34" charset="-122"/>
              </a:rPr>
              <a:t>锁</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13" name="图片 12"/>
          <p:cNvPicPr/>
          <p:nvPr/>
        </p:nvPicPr>
        <p:blipFill rotWithShape="1">
          <a:blip r:embed="rId1" cstate="print"/>
          <a:srcRect l="36526" t="9180"/>
          <a:stretch>
            <a:fillRect/>
          </a:stretch>
        </p:blipFill>
        <p:spPr bwMode="auto">
          <a:xfrm>
            <a:off x="2767834" y="1772330"/>
            <a:ext cx="2529289" cy="3832634"/>
          </a:xfrm>
          <a:prstGeom prst="rect">
            <a:avLst/>
          </a:prstGeom>
          <a:noFill/>
          <a:ln w="9525">
            <a:noFill/>
            <a:miter lim="800000"/>
            <a:headEnd/>
            <a:tailEnd/>
          </a:ln>
        </p:spPr>
      </p:pic>
      <p:pic>
        <p:nvPicPr>
          <p:cNvPr id="2" name="图片 1"/>
          <p:cNvPicPr>
            <a:picLocks noChangeAspect="1"/>
          </p:cNvPicPr>
          <p:nvPr/>
        </p:nvPicPr>
        <p:blipFill rotWithShape="1">
          <a:blip r:embed="rId2" cstate="print"/>
          <a:srcRect l="10562" t="16501" r="4189" b="2831"/>
          <a:stretch>
            <a:fillRect/>
          </a:stretch>
        </p:blipFill>
        <p:spPr>
          <a:xfrm>
            <a:off x="6443323" y="2447340"/>
            <a:ext cx="4495610" cy="2980266"/>
          </a:xfrm>
          <a:prstGeom prst="rect">
            <a:avLst/>
          </a:prstGeom>
        </p:spPr>
      </p:pic>
      <p:sp>
        <p:nvSpPr>
          <p:cNvPr id="14" name="文本占位符 12"/>
          <p:cNvSpPr txBox="1"/>
          <p:nvPr/>
        </p:nvSpPr>
        <p:spPr>
          <a:xfrm>
            <a:off x="7426483" y="5715879"/>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smtClean="0">
                <a:latin typeface="Times New Roman" panose="02020603050405020304"/>
                <a:ea typeface="微软雅黑" panose="020B0503020204020204" pitchFamily="34" charset="-122"/>
              </a:rPr>
              <a:t>反</a:t>
            </a:r>
            <a:r>
              <a:rPr lang="zh-CN" altLang="en-US" sz="1400" b="1" dirty="0">
                <a:latin typeface="Times New Roman" panose="02020603050405020304"/>
                <a:ea typeface="微软雅黑" panose="020B0503020204020204" pitchFamily="34" charset="-122"/>
              </a:rPr>
              <a:t>　</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2" name="图片 11"/>
          <p:cNvPicPr>
            <a:picLocks noChangeAspect="1"/>
          </p:cNvPicPr>
          <p:nvPr/>
        </p:nvPicPr>
        <p:blipFill rotWithShape="1">
          <a:blip r:embed="rId1" cstate="print"/>
          <a:srcRect l="10330" t="16464" r="5916" b="3922"/>
          <a:stretch>
            <a:fillRect/>
          </a:stretch>
        </p:blipFill>
        <p:spPr>
          <a:xfrm>
            <a:off x="6412522" y="1501031"/>
            <a:ext cx="4482573" cy="2999698"/>
          </a:xfrm>
          <a:prstGeom prst="rect">
            <a:avLst/>
          </a:prstGeom>
        </p:spPr>
      </p:pic>
      <p:pic>
        <p:nvPicPr>
          <p:cNvPr id="11" name="图片 10"/>
          <p:cNvPicPr>
            <a:picLocks noChangeAspect="1"/>
          </p:cNvPicPr>
          <p:nvPr/>
        </p:nvPicPr>
        <p:blipFill rotWithShape="1">
          <a:blip r:embed="rId2" cstate="print"/>
          <a:srcRect l="10020" t="16034" r="5309" b="2515"/>
          <a:stretch>
            <a:fillRect/>
          </a:stretch>
        </p:blipFill>
        <p:spPr>
          <a:xfrm>
            <a:off x="1296905" y="1501031"/>
            <a:ext cx="4495610" cy="2999698"/>
          </a:xfrm>
          <a:prstGeom prst="rect">
            <a:avLst/>
          </a:prstGeom>
        </p:spPr>
      </p:pic>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b="1" dirty="0">
                <a:latin typeface="Times New Roman" panose="02020603050405020304"/>
                <a:ea typeface="微软雅黑" panose="020B0503020204020204" pitchFamily="34" charset="-122"/>
              </a:rPr>
              <a:t> </a:t>
            </a:r>
            <a:r>
              <a:rPr lang="zh-CN" altLang="en-US" sz="1400" b="1" dirty="0">
                <a:latin typeface="Times New Roman" panose="02020603050405020304"/>
                <a:ea typeface="微软雅黑" panose="020B0503020204020204" pitchFamily="34" charset="-122"/>
              </a:rPr>
              <a:t>前牙</a:t>
            </a:r>
            <a:r>
              <a:rPr lang="zh-CN" altLang="en-US" sz="1400" b="1" dirty="0" smtClean="0">
                <a:latin typeface="Times New Roman" panose="02020603050405020304"/>
                <a:ea typeface="微软雅黑" panose="020B0503020204020204" pitchFamily="34" charset="-122"/>
              </a:rPr>
              <a:t>开</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前牙深</a:t>
            </a:r>
            <a:r>
              <a:rPr lang="zh-CN" altLang="en-US" sz="1400" b="1" dirty="0" smtClean="0">
                <a:latin typeface="Times New Roman" panose="02020603050405020304"/>
                <a:ea typeface="微软雅黑" panose="020B0503020204020204" pitchFamily="34" charset="-122"/>
              </a:rPr>
              <a:t>覆</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pic>
        <p:nvPicPr>
          <p:cNvPr id="4" name="图片 3"/>
          <p:cNvPicPr>
            <a:picLocks noChangeAspect="1"/>
          </p:cNvPicPr>
          <p:nvPr/>
        </p:nvPicPr>
        <p:blipFill rotWithShape="1">
          <a:blip r:embed="rId1" cstate="print"/>
          <a:srcRect l="9398" t="16205" r="8227" b="3562"/>
          <a:stretch>
            <a:fillRect/>
          </a:stretch>
        </p:blipFill>
        <p:spPr>
          <a:xfrm>
            <a:off x="6412522" y="1532446"/>
            <a:ext cx="4484770" cy="2999698"/>
          </a:xfrm>
          <a:prstGeom prst="rect">
            <a:avLst/>
          </a:prstGeom>
        </p:spPr>
      </p:pic>
      <p:pic>
        <p:nvPicPr>
          <p:cNvPr id="2" name="图片 1"/>
          <p:cNvPicPr>
            <a:picLocks noChangeAspect="1"/>
          </p:cNvPicPr>
          <p:nvPr/>
        </p:nvPicPr>
        <p:blipFill rotWithShape="1">
          <a:blip r:embed="rId2" cstate="print"/>
          <a:srcRect l="9255" t="17161" r="7991" b="2734"/>
          <a:stretch>
            <a:fillRect/>
          </a:stretch>
        </p:blipFill>
        <p:spPr>
          <a:xfrm>
            <a:off x="1296905" y="1548166"/>
            <a:ext cx="4482574" cy="2999698"/>
          </a:xfrm>
          <a:prstGeom prst="rect">
            <a:avLst/>
          </a:prstGeom>
        </p:spPr>
      </p:pic>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后牙正</a:t>
            </a:r>
            <a:r>
              <a:rPr lang="zh-CN" altLang="en-US" sz="1400" b="1" dirty="0" smtClean="0">
                <a:latin typeface="Times New Roman" panose="02020603050405020304"/>
                <a:ea typeface="微软雅黑" panose="020B0503020204020204" pitchFamily="34" charset="-122"/>
              </a:rPr>
              <a:t>锁</a:t>
            </a:r>
            <a:r>
              <a:rPr lang="en-US" altLang="zh-CN" sz="1400" b="1" dirty="0" smtClean="0">
                <a:latin typeface="Times New Roman" panose="02020603050405020304"/>
                <a:ea typeface="微软雅黑" panose="020B0503020204020204" pitchFamily="34" charset="-122"/>
              </a:rPr>
              <a:t></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后牙</a:t>
            </a:r>
            <a:r>
              <a:rPr lang="zh-CN" altLang="en-US" sz="1400" b="1" dirty="0" smtClean="0">
                <a:latin typeface="Times New Roman" panose="02020603050405020304"/>
                <a:ea typeface="微软雅黑" panose="020B0503020204020204" pitchFamily="34" charset="-122"/>
              </a:rPr>
              <a:t>反锁</a:t>
            </a:r>
            <a:r>
              <a:rPr lang="en-US" altLang="zh-CN" sz="1400" b="1" dirty="0" smtClean="0">
                <a:latin typeface="Times New Roman" panose="02020603050405020304"/>
                <a:ea typeface="微软雅黑" panose="020B0503020204020204" pitchFamily="34" charset="-122"/>
              </a:rPr>
              <a:t></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9" name="矩形 8"/>
          <p:cNvSpPr/>
          <p:nvPr/>
        </p:nvSpPr>
        <p:spPr>
          <a:xfrm>
            <a:off x="477838" y="975509"/>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（五）舌</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3" name="图片 2"/>
          <p:cNvPicPr>
            <a:picLocks noChangeAspect="1"/>
          </p:cNvPicPr>
          <p:nvPr/>
        </p:nvPicPr>
        <p:blipFill rotWithShape="1">
          <a:blip r:embed="rId1" cstate="print"/>
          <a:srcRect l="20461" t="9962"/>
          <a:stretch>
            <a:fillRect/>
          </a:stretch>
        </p:blipFill>
        <p:spPr>
          <a:xfrm>
            <a:off x="7501292" y="1220611"/>
            <a:ext cx="4107188" cy="4468198"/>
          </a:xfrm>
          <a:prstGeom prst="rect">
            <a:avLst/>
          </a:prstGeom>
        </p:spPr>
      </p:pic>
      <p:sp>
        <p:nvSpPr>
          <p:cNvPr id="12" name="文本占位符 12"/>
          <p:cNvSpPr>
            <a:spLocks noGrp="1"/>
          </p:cNvSpPr>
          <p:nvPr>
            <p:ph type="body" sz="quarter" idx="4294967295"/>
          </p:nvPr>
        </p:nvSpPr>
        <p:spPr>
          <a:xfrm>
            <a:off x="9305925" y="5781675"/>
            <a:ext cx="2886075" cy="455930"/>
          </a:xfrm>
        </p:spPr>
        <p:txBody>
          <a:bodyPr anchor="ctr">
            <a:noAutofit/>
          </a:bodyPr>
          <a:lstStyle/>
          <a:p>
            <a:pPr>
              <a:lnSpc>
                <a:spcPct val="150000"/>
              </a:lnSpc>
            </a:pPr>
            <a:r>
              <a:rPr lang="en-US" altLang="zh-CN" sz="1400" b="1" dirty="0">
                <a:latin typeface="Times New Roman" panose="02020603050405020304"/>
                <a:ea typeface="微软雅黑" panose="020B0503020204020204" pitchFamily="34" charset="-122"/>
              </a:rPr>
              <a:t> </a:t>
            </a:r>
            <a:r>
              <a:rPr lang="zh-CN" altLang="zh-CN" sz="1400" b="1" dirty="0">
                <a:latin typeface="Times New Roman" panose="02020603050405020304"/>
                <a:ea typeface="微软雅黑" panose="020B0503020204020204" pitchFamily="34" charset="-122"/>
              </a:rPr>
              <a:t>舌的分区及</a:t>
            </a:r>
            <a:r>
              <a:rPr lang="en-US" altLang="zh-CN" sz="1400" b="1" dirty="0">
                <a:latin typeface="Times New Roman" panose="02020603050405020304"/>
                <a:ea typeface="微软雅黑" panose="020B0503020204020204" pitchFamily="34" charset="-122"/>
              </a:rPr>
              <a:t>4</a:t>
            </a:r>
            <a:r>
              <a:rPr lang="zh-CN" altLang="zh-CN" sz="1400" b="1" dirty="0">
                <a:latin typeface="Times New Roman" panose="02020603050405020304"/>
                <a:ea typeface="微软雅黑" panose="020B0503020204020204" pitchFamily="34" charset="-122"/>
              </a:rPr>
              <a:t>种舌乳头分布</a:t>
            </a:r>
            <a:endParaRPr lang="zh-CN" altLang="en-US" sz="1400" b="1" dirty="0">
              <a:latin typeface="Times New Roman" panose="02020603050405020304"/>
              <a:ea typeface="微软雅黑" panose="020B0503020204020204" pitchFamily="34" charset="-122"/>
            </a:endParaRPr>
          </a:p>
        </p:txBody>
      </p:sp>
      <p:sp>
        <p:nvSpPr>
          <p:cNvPr id="2" name="矩形 1"/>
          <p:cNvSpPr/>
          <p:nvPr/>
        </p:nvSpPr>
        <p:spPr>
          <a:xfrm>
            <a:off x="477838" y="1666862"/>
            <a:ext cx="6712857" cy="378565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功能：</a:t>
            </a:r>
            <a:r>
              <a:rPr lang="zh-CN" altLang="zh-CN" sz="2000" dirty="0">
                <a:latin typeface="Times New Roman" panose="02020603050405020304"/>
                <a:ea typeface="微软雅黑" panose="020B0503020204020204" pitchFamily="34" charset="-122"/>
              </a:rPr>
              <a:t>味觉，能协助相关的组织器官完成语言、咀嚼、吞咽等重要生理功能。</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舌前</a:t>
            </a:r>
            <a:r>
              <a:rPr lang="en-US" altLang="zh-CN" sz="2000" dirty="0">
                <a:latin typeface="Times New Roman" panose="02020603050405020304"/>
                <a:ea typeface="微软雅黑" panose="020B0503020204020204" pitchFamily="34" charset="-122"/>
              </a:rPr>
              <a:t>2/3</a:t>
            </a:r>
            <a:r>
              <a:rPr lang="zh-CN" altLang="zh-CN" sz="2000" dirty="0">
                <a:latin typeface="Times New Roman" panose="02020603050405020304"/>
                <a:ea typeface="微软雅黑" panose="020B0503020204020204" pitchFamily="34" charset="-122"/>
              </a:rPr>
              <a:t>为舌体部，活动度大，其前端为舌尖，上面为舌背，下面为舌腹，两侧为舌缘。</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舌后</a:t>
            </a:r>
            <a:r>
              <a:rPr lang="en-US" altLang="zh-CN" sz="2000" dirty="0">
                <a:latin typeface="Times New Roman" panose="02020603050405020304"/>
                <a:ea typeface="微软雅黑" panose="020B0503020204020204" pitchFamily="34" charset="-122"/>
              </a:rPr>
              <a:t>1/3</a:t>
            </a:r>
            <a:r>
              <a:rPr lang="zh-CN" altLang="zh-CN" sz="2000" dirty="0">
                <a:latin typeface="Times New Roman" panose="02020603050405020304"/>
                <a:ea typeface="微软雅黑" panose="020B0503020204020204" pitchFamily="34" charset="-122"/>
              </a:rPr>
              <a:t>为舌根部，活动度小。</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舌体部和舌根部以人字沟为界，其形态呈倒</a:t>
            </a:r>
            <a:r>
              <a:rPr lang="en-US" altLang="zh-CN" sz="2000" dirty="0">
                <a:latin typeface="Times New Roman" panose="02020603050405020304"/>
                <a:ea typeface="微软雅黑" panose="020B0503020204020204" pitchFamily="34" charset="-122"/>
              </a:rPr>
              <a:t>V</a:t>
            </a:r>
            <a:r>
              <a:rPr lang="zh-CN" altLang="zh-CN" sz="2000" dirty="0">
                <a:latin typeface="Times New Roman" panose="02020603050405020304"/>
                <a:ea typeface="微软雅黑" panose="020B0503020204020204" pitchFamily="34" charset="-122"/>
              </a:rPr>
              <a:t>形，尖端向后有一凹陷处为甲状舌管残迹，称为</a:t>
            </a:r>
            <a:r>
              <a:rPr lang="zh-CN" altLang="zh-CN" sz="2000" b="1" dirty="0">
                <a:solidFill>
                  <a:schemeClr val="accent5"/>
                </a:solidFill>
                <a:latin typeface="Times New Roman" panose="02020603050405020304"/>
                <a:ea typeface="微软雅黑" panose="020B0503020204020204" pitchFamily="34" charset="-122"/>
              </a:rPr>
              <a:t>舌盲孔</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舌乳头：</a:t>
            </a:r>
            <a:r>
              <a:rPr lang="zh-CN" altLang="en-US" sz="2000" dirty="0">
                <a:latin typeface="Times New Roman" panose="02020603050405020304"/>
                <a:ea typeface="微软雅黑" panose="020B0503020204020204" pitchFamily="34" charset="-122"/>
              </a:rPr>
              <a:t>丝状乳头、菌状乳头、轮廓乳头、</a:t>
            </a:r>
            <a:r>
              <a:rPr lang="zh-CN" altLang="en-US" sz="2000" dirty="0" smtClean="0">
                <a:latin typeface="Times New Roman" panose="02020603050405020304"/>
                <a:ea typeface="微软雅黑" panose="020B0503020204020204" pitchFamily="34" charset="-122"/>
              </a:rPr>
              <a:t>叶状乳头。</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l="9115" t="15420" r="4166" b="1625"/>
          <a:stretch>
            <a:fillRect/>
          </a:stretch>
        </p:blipFill>
        <p:spPr bwMode="auto">
          <a:xfrm>
            <a:off x="6412523" y="1513593"/>
            <a:ext cx="4482574" cy="2997198"/>
          </a:xfrm>
          <a:prstGeom prst="rect">
            <a:avLst/>
          </a:prstGeom>
          <a:noFill/>
          <a:ln w="9525">
            <a:noFill/>
            <a:miter lim="800000"/>
            <a:headEnd/>
            <a:tailEnd/>
          </a:ln>
        </p:spPr>
      </p:pic>
      <p:pic>
        <p:nvPicPr>
          <p:cNvPr id="5" name="图片 4"/>
          <p:cNvPicPr>
            <a:picLocks noChangeAspect="1"/>
          </p:cNvPicPr>
          <p:nvPr/>
        </p:nvPicPr>
        <p:blipFill rotWithShape="1">
          <a:blip r:embed="rId2" cstate="print"/>
          <a:srcRect l="9588" t="16697" r="8528" b="3715"/>
          <a:stretch>
            <a:fillRect/>
          </a:stretch>
        </p:blipFill>
        <p:spPr>
          <a:xfrm>
            <a:off x="1294708" y="1516092"/>
            <a:ext cx="4482574" cy="2997198"/>
          </a:xfrm>
          <a:prstGeom prst="rect">
            <a:avLst/>
          </a:prstGeom>
        </p:spPr>
      </p:pic>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1997261"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b="1" dirty="0">
                <a:latin typeface="Times New Roman" panose="02020603050405020304"/>
                <a:ea typeface="微软雅黑" panose="020B0503020204020204" pitchFamily="34" charset="-122"/>
              </a:rPr>
              <a:t> </a:t>
            </a:r>
            <a:r>
              <a:rPr lang="zh-CN" altLang="en-US" sz="1400" b="1" dirty="0">
                <a:latin typeface="Times New Roman" panose="02020603050405020304"/>
                <a:ea typeface="微软雅黑" panose="020B0503020204020204" pitchFamily="34" charset="-122"/>
              </a:rPr>
              <a:t>丝状乳头</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439199"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菌状乳头</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l="8984" t="15740" r="2553" b="2926"/>
          <a:stretch>
            <a:fillRect/>
          </a:stretch>
        </p:blipFill>
        <p:spPr bwMode="auto">
          <a:xfrm>
            <a:off x="6412522" y="1501031"/>
            <a:ext cx="4482574" cy="2999698"/>
          </a:xfrm>
          <a:prstGeom prst="rect">
            <a:avLst/>
          </a:prstGeom>
          <a:noFill/>
          <a:ln w="9525">
            <a:noFill/>
            <a:miter lim="800000"/>
            <a:headEnd/>
            <a:tailEnd/>
          </a:ln>
        </p:spPr>
      </p:pic>
      <p:pic>
        <p:nvPicPr>
          <p:cNvPr id="7" name="图片 6"/>
          <p:cNvPicPr/>
          <p:nvPr/>
        </p:nvPicPr>
        <p:blipFill rotWithShape="1">
          <a:blip r:embed="rId2" cstate="print"/>
          <a:srcRect l="11430" t="16010" r="4194" b="1818"/>
          <a:stretch>
            <a:fillRect/>
          </a:stretch>
        </p:blipFill>
        <p:spPr bwMode="auto">
          <a:xfrm>
            <a:off x="1313562" y="1501032"/>
            <a:ext cx="4482574" cy="2999698"/>
          </a:xfrm>
          <a:prstGeom prst="rect">
            <a:avLst/>
          </a:prstGeom>
          <a:noFill/>
          <a:ln w="9525">
            <a:noFill/>
            <a:miter lim="800000"/>
            <a:headEnd/>
            <a:tailEnd/>
          </a:ln>
        </p:spPr>
      </p:pic>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轮廓乳头</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叶状乳头</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5" name="矩形 4"/>
          <p:cNvSpPr/>
          <p:nvPr/>
        </p:nvSpPr>
        <p:spPr>
          <a:xfrm>
            <a:off x="477839" y="1885360"/>
            <a:ext cx="11236324" cy="1477328"/>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构成口腔的上界，将口腔与鼻腔、鼻咽部分隔开。</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硬腭</a:t>
            </a:r>
            <a:r>
              <a:rPr lang="zh-CN" altLang="en-US" sz="2000" b="1" dirty="0">
                <a:solidFill>
                  <a:schemeClr val="accent5"/>
                </a:solidFill>
                <a:latin typeface="Times New Roman" panose="02020603050405020304"/>
                <a:ea typeface="微软雅黑" panose="020B0503020204020204" pitchFamily="34" charset="-122"/>
              </a:rPr>
              <a:t>：</a:t>
            </a:r>
            <a:r>
              <a:rPr lang="zh-CN" altLang="en-US" sz="2000" dirty="0">
                <a:latin typeface="Times New Roman" panose="02020603050405020304"/>
                <a:ea typeface="微软雅黑" panose="020B0503020204020204" pitchFamily="34" charset="-122"/>
              </a:rPr>
              <a:t>前部，</a:t>
            </a:r>
            <a:r>
              <a:rPr lang="zh-CN" altLang="zh-CN" sz="2000" dirty="0">
                <a:latin typeface="Times New Roman" panose="02020603050405020304"/>
                <a:ea typeface="微软雅黑" panose="020B0503020204020204" pitchFamily="34" charset="-122"/>
              </a:rPr>
              <a:t>由两侧上颌骨的腭突和腭骨水平板组成，口腔面覆盖以致密的黏骨膜</a:t>
            </a:r>
            <a:r>
              <a:rPr lang="zh-CN" altLang="zh-CN" sz="2000" dirty="0" smtClean="0">
                <a:latin typeface="Times New Roman" panose="02020603050405020304"/>
                <a:ea typeface="微软雅黑" panose="020B0503020204020204" pitchFamily="34" charset="-122"/>
              </a:rPr>
              <a:t>组织</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软腭</a:t>
            </a:r>
            <a:r>
              <a:rPr lang="zh-CN" altLang="en-US" sz="2000" b="1" dirty="0">
                <a:solidFill>
                  <a:schemeClr val="accent5"/>
                </a:solidFill>
                <a:latin typeface="Times New Roman" panose="02020603050405020304"/>
                <a:ea typeface="微软雅黑" panose="020B0503020204020204" pitchFamily="34" charset="-122"/>
              </a:rPr>
              <a:t>：</a:t>
            </a:r>
            <a:r>
              <a:rPr lang="zh-CN" altLang="en-US" sz="2000" dirty="0">
                <a:latin typeface="Times New Roman" panose="02020603050405020304"/>
                <a:ea typeface="微软雅黑" panose="020B0503020204020204" pitchFamily="34" charset="-122"/>
              </a:rPr>
              <a:t>后部，</a:t>
            </a:r>
            <a:r>
              <a:rPr lang="zh-CN" altLang="zh-CN" sz="2000" dirty="0">
                <a:latin typeface="Times New Roman" panose="02020603050405020304"/>
                <a:ea typeface="微软雅黑" panose="020B0503020204020204" pitchFamily="34" charset="-122"/>
              </a:rPr>
              <a:t>为可以活动的肌性部分。</a:t>
            </a:r>
            <a:endParaRPr lang="zh-CN" altLang="zh-CN" sz="2000" dirty="0">
              <a:latin typeface="Times New Roman" panose="02020603050405020304"/>
              <a:ea typeface="微软雅黑" panose="020B0503020204020204" pitchFamily="34" charset="-122"/>
            </a:endParaRPr>
          </a:p>
        </p:txBody>
      </p:sp>
      <p:sp>
        <p:nvSpPr>
          <p:cNvPr id="6" name="矩形 5"/>
          <p:cNvSpPr/>
          <p:nvPr/>
        </p:nvSpPr>
        <p:spPr>
          <a:xfrm>
            <a:off x="477838" y="976802"/>
            <a:ext cx="3283271"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（六）腭</a:t>
            </a:r>
            <a:r>
              <a:rPr lang="en-US" altLang="zh-CN" sz="2800" b="1" dirty="0">
                <a:solidFill>
                  <a:schemeClr val="accent5"/>
                </a:solidFill>
                <a:latin typeface="Times New Roman" panose="02020603050405020304"/>
                <a:ea typeface="微软雅黑" panose="020B0503020204020204" pitchFamily="34" charset="-122"/>
              </a:rPr>
              <a:t> </a:t>
            </a:r>
            <a:r>
              <a:rPr lang="zh-CN" altLang="en-US" sz="2800" dirty="0">
                <a:solidFill>
                  <a:schemeClr val="accent5"/>
                </a:solidFill>
                <a:latin typeface="Times New Roman" panose="02020603050405020304"/>
                <a:ea typeface="微软雅黑" panose="020B0503020204020204" pitchFamily="34" charset="-122"/>
              </a:rPr>
              <a:t>（</a:t>
            </a:r>
            <a:r>
              <a:rPr lang="en-US" altLang="zh-CN" sz="2800" dirty="0">
                <a:solidFill>
                  <a:schemeClr val="accent5"/>
                </a:solidFill>
                <a:latin typeface="Times New Roman" panose="02020603050405020304"/>
                <a:ea typeface="微软雅黑" panose="020B0503020204020204" pitchFamily="34" charset="-122"/>
              </a:rPr>
              <a:t>palate</a:t>
            </a:r>
            <a:r>
              <a:rPr lang="zh-CN" altLang="en-US" sz="2800" dirty="0">
                <a:solidFill>
                  <a:schemeClr val="accent5"/>
                </a:solidFill>
                <a:latin typeface="Times New Roman" panose="02020603050405020304"/>
                <a:ea typeface="微软雅黑" panose="020B0503020204020204" pitchFamily="34" charset="-122"/>
              </a:rPr>
              <a:t>）</a:t>
            </a:r>
            <a:endParaRPr lang="en-US" altLang="zh-CN" sz="28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84869"/>
            <a:ext cx="5597943"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（七）口底（</a:t>
            </a:r>
            <a:r>
              <a:rPr lang="en-US" altLang="zh-CN" sz="2800" b="1" dirty="0">
                <a:solidFill>
                  <a:schemeClr val="accent5"/>
                </a:solidFill>
                <a:latin typeface="Times New Roman" panose="02020603050405020304"/>
                <a:ea typeface="微软雅黑" panose="020B0503020204020204" pitchFamily="34" charset="-122"/>
              </a:rPr>
              <a:t>floor of </a:t>
            </a:r>
            <a:r>
              <a:rPr lang="en-US" altLang="zh-CN" sz="2800" b="1" dirty="0" smtClean="0">
                <a:solidFill>
                  <a:schemeClr val="accent5"/>
                </a:solidFill>
                <a:latin typeface="Times New Roman" panose="02020603050405020304"/>
                <a:ea typeface="微软雅黑" panose="020B0503020204020204" pitchFamily="34" charset="-122"/>
              </a:rPr>
              <a:t>the </a:t>
            </a:r>
            <a:r>
              <a:rPr lang="en-US" altLang="zh-CN" sz="2800" b="1" dirty="0">
                <a:solidFill>
                  <a:schemeClr val="accent5"/>
                </a:solidFill>
                <a:latin typeface="Times New Roman" panose="02020603050405020304"/>
                <a:ea typeface="微软雅黑" panose="020B0503020204020204" pitchFamily="34" charset="-122"/>
              </a:rPr>
              <a:t>mouth</a:t>
            </a:r>
            <a:r>
              <a:rPr lang="zh-CN" altLang="en-US" sz="2800" b="1" dirty="0">
                <a:solidFill>
                  <a:schemeClr val="accent5"/>
                </a:solidFill>
                <a:latin typeface="Times New Roman" panose="02020603050405020304"/>
                <a:ea typeface="微软雅黑" panose="020B0503020204020204" pitchFamily="34" charset="-122"/>
              </a:rPr>
              <a:t>）</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5" name="图片 4"/>
          <p:cNvPicPr>
            <a:picLocks noChangeAspect="1"/>
          </p:cNvPicPr>
          <p:nvPr/>
        </p:nvPicPr>
        <p:blipFill rotWithShape="1">
          <a:blip r:embed="rId1" cstate="print"/>
          <a:srcRect l="9668" t="11508"/>
          <a:stretch>
            <a:fillRect/>
          </a:stretch>
        </p:blipFill>
        <p:spPr>
          <a:xfrm>
            <a:off x="6946272" y="1336431"/>
            <a:ext cx="4763649" cy="3932916"/>
          </a:xfrm>
          <a:prstGeom prst="rect">
            <a:avLst/>
          </a:prstGeom>
        </p:spPr>
      </p:pic>
      <p:sp>
        <p:nvSpPr>
          <p:cNvPr id="10" name="文本占位符 12"/>
          <p:cNvSpPr txBox="1"/>
          <p:nvPr/>
        </p:nvSpPr>
        <p:spPr>
          <a:xfrm>
            <a:off x="8212738" y="5274182"/>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口底结构</a:t>
            </a:r>
            <a:endParaRPr lang="zh-CN" altLang="en-US" sz="1400" b="1" dirty="0">
              <a:latin typeface="Times New Roman" panose="02020603050405020304"/>
              <a:ea typeface="微软雅黑" panose="020B0503020204020204" pitchFamily="34" charset="-122"/>
            </a:endParaRPr>
          </a:p>
        </p:txBody>
      </p:sp>
      <p:sp>
        <p:nvSpPr>
          <p:cNvPr id="3" name="矩形 2"/>
          <p:cNvSpPr/>
          <p:nvPr/>
        </p:nvSpPr>
        <p:spPr>
          <a:xfrm>
            <a:off x="477839" y="1710621"/>
            <a:ext cx="5618162" cy="2862322"/>
          </a:xfrm>
          <a:prstGeom prst="rect">
            <a:avLst/>
          </a:prstGeom>
        </p:spPr>
        <p:txBody>
          <a:bodyPr wrap="square">
            <a:spAutoFit/>
          </a:bodyPr>
          <a:lstStyle/>
          <a:p>
            <a:pPr marL="342900" indent="-342900">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又称</a:t>
            </a:r>
            <a:r>
              <a:rPr lang="zh-CN" altLang="zh-CN" sz="2000" b="1" dirty="0">
                <a:solidFill>
                  <a:schemeClr val="accent5"/>
                </a:solidFill>
                <a:latin typeface="Times New Roman" panose="02020603050405020304"/>
                <a:ea typeface="微软雅黑" panose="020B0503020204020204" pitchFamily="34" charset="-122"/>
              </a:rPr>
              <a:t>舌下部</a:t>
            </a:r>
            <a:r>
              <a:rPr lang="zh-CN" altLang="zh-CN" sz="2000" dirty="0">
                <a:latin typeface="Times New Roman" panose="02020603050405020304"/>
                <a:ea typeface="微软雅黑" panose="020B0503020204020204" pitchFamily="34" charset="-122"/>
              </a:rPr>
              <a:t>，为位于舌体和口底黏膜之下，下颌舌骨肌和颏舌骨肌之上，下颌骨体内侧面与舌根之间的部分。</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舌系带</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舌下肉阜</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导管的开口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46" name="椭圆 45"/>
          <p:cNvSpPr/>
          <p:nvPr/>
        </p:nvSpPr>
        <p:spPr>
          <a:xfrm>
            <a:off x="3535112" y="208603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112" y="3209816"/>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112" y="428084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514" y="2059271"/>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第一节  概述</a:t>
            </a:r>
            <a:endParaRPr lang="zh-CN" altLang="en-US"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514" y="31632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第二</a:t>
            </a:r>
            <a:r>
              <a:rPr lang="zh-CN" altLang="en-US" b="1" dirty="0" smtClean="0">
                <a:solidFill>
                  <a:schemeClr val="tx1"/>
                </a:solidFill>
                <a:latin typeface="Times New Roman" panose="02020603050405020304"/>
                <a:ea typeface="微软雅黑" panose="020B0503020204020204" pitchFamily="34" charset="-122"/>
              </a:rPr>
              <a:t>节  口腔</a:t>
            </a:r>
            <a:r>
              <a:rPr lang="zh-CN" altLang="en-US" b="1" dirty="0">
                <a:solidFill>
                  <a:schemeClr val="tx1"/>
                </a:solidFill>
                <a:latin typeface="Times New Roman" panose="02020603050405020304"/>
                <a:ea typeface="微软雅黑" panose="020B0503020204020204" pitchFamily="34" charset="-122"/>
              </a:rPr>
              <a:t>颌面部解剖生理</a:t>
            </a:r>
            <a:endParaRPr lang="zh-CN" altLang="en-US" b="1" dirty="0">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513" y="4280841"/>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第三</a:t>
            </a:r>
            <a:r>
              <a:rPr lang="zh-CN" altLang="en-US" b="1" dirty="0" smtClean="0">
                <a:solidFill>
                  <a:schemeClr val="tx1"/>
                </a:solidFill>
                <a:latin typeface="Times New Roman" panose="02020603050405020304"/>
                <a:ea typeface="微软雅黑" panose="020B0503020204020204" pitchFamily="34" charset="-122"/>
              </a:rPr>
              <a:t>节  颌</a:t>
            </a:r>
            <a:r>
              <a:rPr lang="zh-CN" altLang="en-US" b="1" dirty="0">
                <a:solidFill>
                  <a:schemeClr val="tx1"/>
                </a:solidFill>
                <a:latin typeface="Times New Roman" panose="02020603050405020304"/>
                <a:ea typeface="微软雅黑" panose="020B0503020204020204" pitchFamily="34" charset="-122"/>
              </a:rPr>
              <a:t>面部解剖生理</a:t>
            </a:r>
            <a:endParaRPr lang="zh-CN" altLang="en-US" b="1" dirty="0">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1" name="图片 10"/>
          <p:cNvPicPr/>
          <p:nvPr/>
        </p:nvPicPr>
        <p:blipFill rotWithShape="1">
          <a:blip r:embed="rId1" cstate="print"/>
          <a:srcRect l="35934" t="7873"/>
          <a:stretch>
            <a:fillRect/>
          </a:stretch>
        </p:blipFill>
        <p:spPr bwMode="auto">
          <a:xfrm>
            <a:off x="7474857" y="1477139"/>
            <a:ext cx="2966097" cy="4362369"/>
          </a:xfrm>
          <a:prstGeom prst="rect">
            <a:avLst/>
          </a:prstGeom>
          <a:noFill/>
          <a:ln w="9525">
            <a:noFill/>
            <a:miter lim="800000"/>
            <a:headEnd/>
            <a:tailEnd/>
          </a:ln>
        </p:spPr>
      </p:pic>
      <p:sp>
        <p:nvSpPr>
          <p:cNvPr id="9" name="矩形 8"/>
          <p:cNvSpPr/>
          <p:nvPr/>
        </p:nvSpPr>
        <p:spPr>
          <a:xfrm>
            <a:off x="477838" y="1659159"/>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（一）乳牙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2550" y="984250"/>
            <a:ext cx="3057247"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三、乳牙与恒牙</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869170" y="5839460"/>
            <a:ext cx="2322830" cy="436880"/>
          </a:xfrm>
        </p:spPr>
        <p:txBody>
          <a:bodyPr anchor="ctr">
            <a:noAutofit/>
          </a:bodyPr>
          <a:lstStyle/>
          <a:p>
            <a:pPr>
              <a:lnSpc>
                <a:spcPct val="150000"/>
              </a:lnSpc>
            </a:pPr>
            <a:r>
              <a:rPr lang="zh-CN" altLang="en-US" sz="1400" b="1" dirty="0" smtClean="0">
                <a:latin typeface="Times New Roman" panose="02020603050405020304"/>
                <a:ea typeface="微软雅黑" panose="020B0503020204020204" pitchFamily="34" charset="-122"/>
              </a:rPr>
              <a:t>上、下颌</a:t>
            </a:r>
            <a:r>
              <a:rPr lang="zh-CN" altLang="en-US" sz="1400" b="1" dirty="0">
                <a:latin typeface="Times New Roman" panose="02020603050405020304"/>
                <a:ea typeface="微软雅黑" panose="020B0503020204020204" pitchFamily="34" charset="-122"/>
              </a:rPr>
              <a:t>乳牙列及命名</a:t>
            </a:r>
            <a:endParaRPr lang="zh-CN" altLang="en-US" sz="1400" b="1" dirty="0">
              <a:latin typeface="Times New Roman" panose="02020603050405020304"/>
              <a:ea typeface="微软雅黑" panose="020B0503020204020204" pitchFamily="34" charset="-122"/>
            </a:endParaRPr>
          </a:p>
        </p:txBody>
      </p:sp>
      <p:sp>
        <p:nvSpPr>
          <p:cNvPr id="13" name="Shape 103"/>
          <p:cNvSpPr/>
          <p:nvPr/>
        </p:nvSpPr>
        <p:spPr>
          <a:xfrm>
            <a:off x="477838" y="2321454"/>
            <a:ext cx="5849068" cy="194925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乳牙的乳牙的数目、名称</a:t>
            </a:r>
            <a:endParaRPr lang="en-US" altLang="zh-CN" sz="2000" b="1" dirty="0">
              <a:solidFill>
                <a:schemeClr val="accent5"/>
              </a:solidFill>
              <a:latin typeface="Times New Roman" panose="02020603050405020304"/>
              <a:ea typeface="微软雅黑" panose="020B0503020204020204" pitchFamily="34" charset="-122"/>
            </a:endParaRPr>
          </a:p>
          <a:p>
            <a:pPr marL="363855" indent="-357505">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数目：</a:t>
            </a:r>
            <a:r>
              <a:rPr lang="en-US" altLang="zh-CN" sz="2000" dirty="0">
                <a:latin typeface="Times New Roman" panose="02020603050405020304"/>
                <a:ea typeface="微软雅黑" panose="020B0503020204020204" pitchFamily="34" charset="-122"/>
              </a:rPr>
              <a:t>20</a:t>
            </a:r>
            <a:r>
              <a:rPr lang="zh-CN" altLang="zh-CN" sz="2000" dirty="0">
                <a:latin typeface="Times New Roman" panose="02020603050405020304"/>
                <a:ea typeface="微软雅黑" panose="020B0503020204020204" pitchFamily="34" charset="-122"/>
              </a:rPr>
              <a:t>个</a:t>
            </a:r>
            <a:r>
              <a:rPr lang="zh-CN" altLang="zh-CN" sz="2000" dirty="0" smtClean="0">
                <a:latin typeface="Times New Roman" panose="02020603050405020304"/>
                <a:ea typeface="微软雅黑" panose="020B0503020204020204" pitchFamily="34" charset="-122"/>
              </a:rPr>
              <a:t>，</a:t>
            </a:r>
            <a:r>
              <a:rPr lang="zh-CN" altLang="en-US" sz="2000" dirty="0" smtClean="0">
                <a:latin typeface="Times New Roman" panose="02020603050405020304"/>
                <a:ea typeface="微软雅黑" panose="020B0503020204020204" pitchFamily="34" charset="-122"/>
              </a:rPr>
              <a:t>上下牙列</a:t>
            </a:r>
            <a:r>
              <a:rPr lang="zh-CN" altLang="zh-CN" sz="2000" dirty="0" smtClean="0">
                <a:latin typeface="Times New Roman" panose="02020603050405020304"/>
                <a:ea typeface="微软雅黑" panose="020B0503020204020204" pitchFamily="34" charset="-122"/>
              </a:rPr>
              <a:t>左</a:t>
            </a:r>
            <a:r>
              <a:rPr lang="zh-CN" altLang="zh-CN" sz="2000" dirty="0">
                <a:latin typeface="Times New Roman" panose="02020603050405020304"/>
                <a:ea typeface="微软雅黑" panose="020B0503020204020204" pitchFamily="34" charset="-122"/>
              </a:rPr>
              <a:t>、右侧各</a:t>
            </a:r>
            <a:r>
              <a:rPr lang="en-US" altLang="zh-CN" sz="2000" dirty="0">
                <a:latin typeface="Times New Roman" panose="02020603050405020304"/>
                <a:ea typeface="微软雅黑" panose="020B0503020204020204" pitchFamily="34" charset="-122"/>
              </a:rPr>
              <a:t>5</a:t>
            </a:r>
            <a:r>
              <a:rPr lang="zh-CN" altLang="zh-CN" sz="2000" dirty="0" smtClean="0">
                <a:latin typeface="Times New Roman" panose="02020603050405020304"/>
                <a:ea typeface="微软雅黑" panose="020B0503020204020204" pitchFamily="34" charset="-122"/>
              </a:rPr>
              <a:t>个</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63855" indent="-357505">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名称：</a:t>
            </a:r>
            <a:r>
              <a:rPr lang="zh-CN" altLang="zh-CN" sz="2000" dirty="0">
                <a:latin typeface="Times New Roman" panose="02020603050405020304"/>
                <a:ea typeface="微软雅黑" panose="020B0503020204020204" pitchFamily="34" charset="-122"/>
              </a:rPr>
              <a:t>乳中切牙、乳侧切牙、乳尖牙、第一乳磨牙、第二乳磨牙 </a:t>
            </a:r>
            <a:r>
              <a:rPr lang="zh-CN" altLang="en-US" sz="2000" dirty="0" smtClean="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1103006" y="2639278"/>
          <a:ext cx="5478642" cy="3017520"/>
        </p:xfrm>
        <a:graphic>
          <a:graphicData uri="http://schemas.openxmlformats.org/drawingml/2006/table">
            <a:tbl>
              <a:tblPr firstRow="1" bandRow="1">
                <a:tableStyleId>{3B4B98B0-60AC-42C2-AFA5-B58CD77FA1E5}</a:tableStyleId>
              </a:tblPr>
              <a:tblGrid>
                <a:gridCol w="2739321"/>
                <a:gridCol w="2739321"/>
              </a:tblGrid>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latin typeface="Times New Roman" panose="02020603050405020304"/>
                          <a:ea typeface="微软雅黑" panose="020B0503020204020204" pitchFamily="34" charset="-122"/>
                        </a:rPr>
                        <a:t>牙名称</a:t>
                      </a:r>
                      <a:r>
                        <a:rPr lang="zh-CN" altLang="en-US" dirty="0" smtClean="0">
                          <a:latin typeface="Times New Roman" panose="02020603050405020304"/>
                          <a:ea typeface="微软雅黑" panose="020B0503020204020204" pitchFamily="34" charset="-122"/>
                        </a:rPr>
                        <a:t>与次序</a:t>
                      </a:r>
                      <a:endParaRPr lang="zh-CN" altLang="en-US"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萌出时间（月）</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乳中切牙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乳侧切牙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8</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10</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第一乳磨牙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12</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16</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乳尖牙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20</a:t>
                      </a:r>
                      <a:endParaRPr lang="en-US" altLang="zh-CN" dirty="0">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第二乳磨牙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24</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30</a:t>
                      </a:r>
                      <a:endParaRPr lang="en-US" altLang="zh-CN" dirty="0">
                        <a:latin typeface="Times New Roman" panose="02020603050405020304"/>
                        <a:ea typeface="微软雅黑" panose="020B0503020204020204" pitchFamily="34" charset="-122"/>
                      </a:endParaRPr>
                    </a:p>
                  </a:txBody>
                  <a:tcPr anchor="ctr"/>
                </a:tc>
              </a:tr>
            </a:tbl>
          </a:graphicData>
        </a:graphic>
      </p:graphicFrame>
      <p:sp>
        <p:nvSpPr>
          <p:cNvPr id="6" name="文本框 5"/>
          <p:cNvSpPr txBox="1"/>
          <p:nvPr/>
        </p:nvSpPr>
        <p:spPr>
          <a:xfrm>
            <a:off x="1912520" y="1990793"/>
            <a:ext cx="3627454" cy="507831"/>
          </a:xfrm>
          <a:prstGeom prst="rect">
            <a:avLst/>
          </a:prstGeom>
          <a:noFill/>
          <a:ln w="12700">
            <a:solidFill>
              <a:srgbClr val="127FB8"/>
            </a:solidFill>
            <a:prstDash val="dash"/>
          </a:ln>
        </p:spPr>
        <p:txBody>
          <a:bodyPr wrap="square" rtlCol="0">
            <a:spAutoFit/>
          </a:bodyPr>
          <a:lstStyle/>
          <a:p>
            <a:pPr algn="ctr">
              <a:lnSpc>
                <a:spcPct val="150000"/>
              </a:lnSpc>
            </a:pPr>
            <a:r>
              <a:rPr lang="zh-CN" altLang="en-US" b="1" dirty="0">
                <a:solidFill>
                  <a:schemeClr val="accent5"/>
                </a:solidFill>
                <a:latin typeface="Times New Roman" panose="02020603050405020304"/>
                <a:ea typeface="微软雅黑" panose="020B0503020204020204" pitchFamily="34" charset="-122"/>
              </a:rPr>
              <a:t>乳牙萌出时间</a:t>
            </a:r>
            <a:r>
              <a:rPr lang="zh-CN" altLang="en-US" b="1" dirty="0" smtClean="0">
                <a:solidFill>
                  <a:schemeClr val="accent5"/>
                </a:solidFill>
                <a:latin typeface="Times New Roman" panose="02020603050405020304"/>
                <a:ea typeface="微软雅黑" panose="020B0503020204020204" pitchFamily="34" charset="-122"/>
              </a:rPr>
              <a:t>与次序</a:t>
            </a:r>
            <a:endParaRPr lang="zh-CN" altLang="en-US" b="1" dirty="0">
              <a:solidFill>
                <a:schemeClr val="accent5"/>
              </a:solidFill>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477838" y="984250"/>
            <a:ext cx="599592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乳牙萌出时间和次序</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547" r="14207" b="7361"/>
          <a:stretch>
            <a:fillRect/>
          </a:stretch>
        </p:blipFill>
        <p:spPr>
          <a:xfrm>
            <a:off x="6761019" y="1885272"/>
            <a:ext cx="4535055" cy="3647209"/>
          </a:xfrm>
          <a:prstGeom prst="rect">
            <a:avLst/>
          </a:prstGeom>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84250"/>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（二）恒牙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8256270" y="5511800"/>
            <a:ext cx="3935730" cy="474345"/>
          </a:xfrm>
        </p:spPr>
        <p:txBody>
          <a:bodyPr anchor="ctr">
            <a:noAutofit/>
          </a:bodyPr>
          <a:lstStyle/>
          <a:p>
            <a:pPr>
              <a:lnSpc>
                <a:spcPct val="150000"/>
              </a:lnSpc>
            </a:pPr>
            <a:r>
              <a:rPr lang="zh-CN" altLang="zh-CN" sz="1400" b="1" dirty="0">
                <a:latin typeface="Times New Roman" panose="02020603050405020304"/>
                <a:ea typeface="微软雅黑" panose="020B0503020204020204" pitchFamily="34" charset="-122"/>
              </a:rPr>
              <a:t>上、下颌恒牙列及命名</a:t>
            </a:r>
            <a:endParaRPr lang="zh-CN" altLang="en-US" sz="1400" b="1" dirty="0">
              <a:latin typeface="Times New Roman" panose="02020603050405020304"/>
              <a:ea typeface="微软雅黑" panose="020B0503020204020204" pitchFamily="34" charset="-122"/>
            </a:endParaRPr>
          </a:p>
        </p:txBody>
      </p:sp>
      <p:sp>
        <p:nvSpPr>
          <p:cNvPr id="13" name="Shape 103"/>
          <p:cNvSpPr/>
          <p:nvPr/>
        </p:nvSpPr>
        <p:spPr>
          <a:xfrm>
            <a:off x="477839" y="1646545"/>
            <a:ext cx="5618162" cy="194925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恒牙的乳牙的数目、名称</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数目：</a:t>
            </a:r>
            <a:r>
              <a:rPr lang="en-US" altLang="zh-CN" sz="2000" dirty="0" smtClean="0">
                <a:latin typeface="Times New Roman" panose="02020603050405020304"/>
                <a:ea typeface="微软雅黑" panose="020B0503020204020204" pitchFamily="34" charset="-122"/>
              </a:rPr>
              <a:t>28</a:t>
            </a:r>
            <a:r>
              <a:rPr lang="zh-CN" altLang="en-US" sz="2000" dirty="0" smtClean="0">
                <a:latin typeface="Times New Roman" panose="02020603050405020304"/>
                <a:ea typeface="微软雅黑" panose="020B0503020204020204" pitchFamily="34" charset="-122"/>
              </a:rPr>
              <a:t>～</a:t>
            </a:r>
            <a:r>
              <a:rPr lang="en-US" altLang="zh-CN" sz="2000" dirty="0" smtClean="0">
                <a:latin typeface="Times New Roman" panose="02020603050405020304"/>
                <a:ea typeface="微软雅黑" panose="020B0503020204020204" pitchFamily="34" charset="-122"/>
              </a:rPr>
              <a:t>32</a:t>
            </a:r>
            <a:r>
              <a:rPr lang="zh-CN" altLang="zh-CN" sz="2000" dirty="0">
                <a:latin typeface="Times New Roman" panose="02020603050405020304"/>
                <a:ea typeface="微软雅黑" panose="020B0503020204020204" pitchFamily="34" charset="-122"/>
              </a:rPr>
              <a:t>个，</a:t>
            </a:r>
            <a:r>
              <a:rPr lang="zh-CN" altLang="zh-CN" sz="2000" dirty="0" smtClean="0">
                <a:latin typeface="Times New Roman" panose="02020603050405020304"/>
                <a:ea typeface="微软雅黑" panose="020B0503020204020204" pitchFamily="34" charset="-122"/>
              </a:rPr>
              <a:t>上</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下颌</a:t>
            </a:r>
            <a:r>
              <a:rPr lang="zh-CN" altLang="zh-CN" sz="2000" dirty="0">
                <a:latin typeface="Times New Roman" panose="02020603050405020304"/>
                <a:ea typeface="微软雅黑" panose="020B0503020204020204" pitchFamily="34" charset="-122"/>
              </a:rPr>
              <a:t>的左右侧各</a:t>
            </a:r>
            <a:r>
              <a:rPr lang="en-US" altLang="zh-CN" sz="2000" dirty="0" smtClean="0">
                <a:latin typeface="Times New Roman" panose="02020603050405020304"/>
                <a:ea typeface="微软雅黑" panose="020B0503020204020204" pitchFamily="34" charset="-122"/>
              </a:rPr>
              <a:t>7</a:t>
            </a:r>
            <a:r>
              <a:rPr lang="zh-CN" altLang="en-US" sz="2000" dirty="0" smtClean="0">
                <a:latin typeface="Times New Roman" panose="02020603050405020304"/>
                <a:ea typeface="微软雅黑" panose="020B0503020204020204" pitchFamily="34" charset="-122"/>
              </a:rPr>
              <a:t>～</a:t>
            </a:r>
            <a:r>
              <a:rPr lang="en-US" altLang="zh-CN" sz="2000" dirty="0" smtClean="0">
                <a:latin typeface="Times New Roman" panose="02020603050405020304"/>
                <a:ea typeface="微软雅黑" panose="020B0503020204020204" pitchFamily="34" charset="-122"/>
              </a:rPr>
              <a:t>8</a:t>
            </a:r>
            <a:r>
              <a:rPr lang="zh-CN" altLang="zh-CN" sz="2000" dirty="0" smtClean="0">
                <a:latin typeface="Times New Roman" panose="02020603050405020304"/>
                <a:ea typeface="微软雅黑" panose="020B0503020204020204" pitchFamily="34" charset="-122"/>
              </a:rPr>
              <a:t>个</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名称：</a:t>
            </a:r>
            <a:r>
              <a:rPr lang="zh-CN" altLang="zh-CN" sz="2000" dirty="0">
                <a:latin typeface="Times New Roman" panose="02020603050405020304"/>
                <a:ea typeface="微软雅黑" panose="020B0503020204020204" pitchFamily="34" charset="-122"/>
              </a:rPr>
              <a:t>切牙、侧切牙、尖牙、第一前磨牙、第二前磨牙、第一磨牙、第二磨牙、第三磨牙 </a:t>
            </a:r>
            <a:r>
              <a:rPr lang="zh-CN" altLang="en-US" sz="2000" dirty="0" smtClean="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l="34024" t="10446"/>
          <a:stretch>
            <a:fillRect/>
          </a:stretch>
        </p:blipFill>
        <p:spPr bwMode="auto">
          <a:xfrm>
            <a:off x="6599162" y="1091932"/>
            <a:ext cx="4903409" cy="436302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graphicFrame>
        <p:nvGraphicFramePr>
          <p:cNvPr id="5" name="表格 4"/>
          <p:cNvGraphicFramePr>
            <a:graphicFrameLocks noGrp="1"/>
          </p:cNvGraphicFramePr>
          <p:nvPr>
            <p:custDataLst>
              <p:tags r:id="rId1"/>
            </p:custDataLst>
          </p:nvPr>
        </p:nvGraphicFramePr>
        <p:xfrm>
          <a:off x="488315" y="1394460"/>
          <a:ext cx="6557010" cy="4698365"/>
        </p:xfrm>
        <a:graphic>
          <a:graphicData uri="http://schemas.openxmlformats.org/drawingml/2006/table">
            <a:tbl>
              <a:tblPr firstRow="1" bandRow="1">
                <a:tableStyleId>{3B4B98B0-60AC-42C2-AFA5-B58CD77FA1E5}</a:tableStyleId>
              </a:tblPr>
              <a:tblGrid>
                <a:gridCol w="2185670"/>
                <a:gridCol w="2185670"/>
                <a:gridCol w="2185670"/>
              </a:tblGrid>
              <a:tr h="57277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a:ea typeface="微软雅黑" panose="020B0503020204020204" pitchFamily="34" charset="-122"/>
                        </a:rPr>
                        <a:t>牙名称</a:t>
                      </a:r>
                      <a:r>
                        <a:rPr lang="zh-CN" altLang="en-US" dirty="0" smtClean="0">
                          <a:latin typeface="Times New Roman" panose="02020603050405020304"/>
                          <a:ea typeface="微软雅黑" panose="020B0503020204020204" pitchFamily="34" charset="-122"/>
                        </a:rPr>
                        <a:t>与次序</a:t>
                      </a:r>
                      <a:endParaRPr lang="zh-CN" altLang="en-US" dirty="0">
                        <a:latin typeface="Times New Roman" panose="02020603050405020304"/>
                        <a:ea typeface="微软雅黑" panose="020B0503020204020204" pitchFamily="34" charset="-122"/>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萌出时间（岁）</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anchor="ctr"/>
                </a:tc>
                <a:tc hMerge="1">
                  <a:tcPr anchor="ctr"/>
                </a:tc>
              </a:tr>
              <a:tr h="4679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上颌</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下颌</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5</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5</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中切牙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侧切牙</a:t>
                      </a:r>
                      <a:endParaRPr lang="en-US" altLang="zh-CN"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8</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10</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尖牙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第一前磨牙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第二前磨牙</a:t>
                      </a:r>
                      <a:endParaRPr lang="en-US" altLang="zh-CN"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12</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14</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14</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第三磨牙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26</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26</a:t>
                      </a:r>
                      <a:endParaRPr lang="en-US" altLang="zh-CN" dirty="0">
                        <a:latin typeface="Times New Roman" panose="02020603050405020304"/>
                        <a:ea typeface="微软雅黑" panose="020B0503020204020204" pitchFamily="34" charset="-122"/>
                      </a:endParaRPr>
                    </a:p>
                  </a:txBody>
                  <a:tcPr anchor="ctr"/>
                </a:tc>
              </a:tr>
            </a:tbl>
          </a:graphicData>
        </a:graphic>
      </p:graphicFrame>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488633" y="811530"/>
            <a:ext cx="4242112"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恒牙萌出时间和次序</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035" y="603827"/>
            <a:ext cx="3595255" cy="5488756"/>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692727" y="1095086"/>
            <a:ext cx="4242112"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000" b="1" dirty="0" smtClean="0">
                <a:solidFill>
                  <a:srgbClr val="FF0000"/>
                </a:solidFill>
                <a:latin typeface="Times New Roman" panose="02020603050405020304"/>
                <a:ea typeface="微软雅黑" panose="020B0503020204020204" pitchFamily="34" charset="-122"/>
              </a:rPr>
              <a:t>乳牙和恒牙的鉴别</a:t>
            </a:r>
            <a:endParaRPr lang="en-US" altLang="zh-CN" sz="2000" b="1" dirty="0">
              <a:solidFill>
                <a:srgbClr val="FF0000"/>
              </a:solidFill>
              <a:latin typeface="Times New Roman" panose="02020603050405020304"/>
              <a:ea typeface="微软雅黑" panose="020B0503020204020204" pitchFamily="34" charset="-122"/>
            </a:endParaRPr>
          </a:p>
        </p:txBody>
      </p:sp>
      <p:sp>
        <p:nvSpPr>
          <p:cNvPr id="2" name="文本框 1"/>
          <p:cNvSpPr txBox="1"/>
          <p:nvPr/>
        </p:nvSpPr>
        <p:spPr>
          <a:xfrm>
            <a:off x="692727" y="1911927"/>
            <a:ext cx="6151418" cy="376686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 </a:t>
            </a:r>
            <a:r>
              <a:rPr lang="zh-CN" altLang="en-US" dirty="0">
                <a:latin typeface="宋体" panose="02010600030101010101" pitchFamily="2" charset="-122"/>
                <a:ea typeface="宋体" panose="02010600030101010101" pitchFamily="2" charset="-122"/>
              </a:rPr>
              <a:t>体积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恒牙体积较大，磨牙体积以第一磨牙最大，第二磨牙次之。乳牙体积比同名恒牙要小，乳磨牙体积以第一乳磨牙较小，而第二乳磨牙较大。</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2. </a:t>
            </a:r>
            <a:r>
              <a:rPr lang="zh-CN" altLang="en-US" dirty="0">
                <a:latin typeface="宋体" panose="02010600030101010101" pitchFamily="2" charset="-122"/>
                <a:ea typeface="宋体" panose="02010600030101010101" pitchFamily="2" charset="-122"/>
              </a:rPr>
              <a:t>颜色</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恒牙牙冠呈乳白色偏黄，乳牙牙冠呈白坚色。</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 </a:t>
            </a:r>
            <a:r>
              <a:rPr lang="zh-CN" altLang="en-US" dirty="0">
                <a:latin typeface="宋体" panose="02010600030101010101" pitchFamily="2" charset="-122"/>
                <a:ea typeface="宋体" panose="02010600030101010101" pitchFamily="2" charset="-122"/>
              </a:rPr>
              <a:t>颈嵴</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恒牙颈嵴突起不明显，乳牙颈嵴突起明显。</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4. </a:t>
            </a:r>
            <a:r>
              <a:rPr lang="zh-CN" altLang="en-US" dirty="0">
                <a:latin typeface="宋体" panose="02010600030101010101" pitchFamily="2" charset="-122"/>
                <a:ea typeface="宋体" panose="02010600030101010101" pitchFamily="2" charset="-122"/>
              </a:rPr>
              <a:t>冠根分界</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恒牙牙冠颈部缩窄。形态上与牙根的分界不太明显。乳牙牙冠颈嵴突出，颈部明显缩小，冠根分明。</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5. </a:t>
            </a:r>
            <a:r>
              <a:rPr lang="zh-CN" altLang="en-US" dirty="0">
                <a:latin typeface="宋体" panose="02010600030101010101" pitchFamily="2" charset="-122"/>
                <a:ea typeface="宋体" panose="02010600030101010101" pitchFamily="2" charset="-122"/>
              </a:rPr>
              <a:t>牙根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恒前牙根尖可偏远中。乳前牙根尖可偏唇侧。恒磨牙根干较长，根分叉小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乳磨牙根干短，根分叉大</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854" r="7706"/>
          <a:stretch>
            <a:fillRect/>
          </a:stretch>
        </p:blipFill>
        <p:spPr>
          <a:xfrm>
            <a:off x="6844145" y="1911927"/>
            <a:ext cx="4636655" cy="4023014"/>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76098"/>
            <a:ext cx="3416320"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（三）临床牙位记录</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3" name="Shape 103"/>
          <p:cNvSpPr/>
          <p:nvPr/>
        </p:nvSpPr>
        <p:spPr>
          <a:xfrm>
            <a:off x="477838" y="1658197"/>
            <a:ext cx="3374231" cy="102592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部位记录法</a:t>
            </a:r>
            <a:endParaRPr lang="en-US" altLang="zh-CN" sz="2000" b="1" dirty="0">
              <a:solidFill>
                <a:schemeClr val="accent5"/>
              </a:solidFill>
              <a:latin typeface="Times New Roman" panose="02020603050405020304"/>
              <a:ea typeface="微软雅黑" panose="020B0503020204020204" pitchFamily="34" charset="-122"/>
            </a:endParaRPr>
          </a:p>
          <a:p>
            <a:pPr marL="514350" indent="-514350">
              <a:lnSpc>
                <a:spcPct val="150000"/>
              </a:lnSpc>
              <a:buClr>
                <a:srgbClr val="127FB8"/>
              </a:buClr>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）恒牙</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14" name="图片 13"/>
          <p:cNvPicPr/>
          <p:nvPr/>
        </p:nvPicPr>
        <p:blipFill rotWithShape="1">
          <a:blip r:embed="rId1" cstate="print"/>
          <a:srcRect t="58506"/>
          <a:stretch>
            <a:fillRect/>
          </a:stretch>
        </p:blipFill>
        <p:spPr bwMode="auto">
          <a:xfrm>
            <a:off x="3066985" y="2670331"/>
            <a:ext cx="6058030" cy="199571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5" name="图片 4"/>
          <p:cNvPicPr/>
          <p:nvPr/>
        </p:nvPicPr>
        <p:blipFill rotWithShape="1">
          <a:blip r:embed="rId1" cstate="print"/>
          <a:srcRect t="54810"/>
          <a:stretch>
            <a:fillRect/>
          </a:stretch>
        </p:blipFill>
        <p:spPr bwMode="auto">
          <a:xfrm>
            <a:off x="2508387" y="1930776"/>
            <a:ext cx="7175225" cy="3278221"/>
          </a:xfrm>
          <a:prstGeom prst="rect">
            <a:avLst/>
          </a:prstGeom>
          <a:noFill/>
          <a:ln w="9525">
            <a:noFill/>
            <a:miter lim="800000"/>
            <a:headEnd/>
            <a:tailEnd/>
          </a:ln>
        </p:spPr>
      </p:pic>
      <p:sp>
        <p:nvSpPr>
          <p:cNvPr id="6" name="Shape 103"/>
          <p:cNvSpPr/>
          <p:nvPr/>
        </p:nvSpPr>
        <p:spPr>
          <a:xfrm>
            <a:off x="477838" y="975772"/>
            <a:ext cx="3374231" cy="509691"/>
          </a:xfrm>
          <a:prstGeom prst="rect">
            <a:avLst/>
          </a:prstGeom>
          <a:ln w="12700">
            <a:miter lim="400000"/>
          </a:ln>
        </p:spPr>
        <p:txBody>
          <a:bodyPr wrap="square" lIns="50800" tIns="50800" rIns="50800" bIns="50800" anchor="t">
            <a:spAutoFit/>
          </a:bodyPr>
          <a:lstStyle/>
          <a:p>
            <a:pPr marL="514350" indent="-514350">
              <a:lnSpc>
                <a:spcPct val="150000"/>
              </a:lnSpc>
              <a:buClr>
                <a:srgbClr val="127FB8"/>
              </a:buClr>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）乳牙</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3" name="Shape 103"/>
          <p:cNvSpPr/>
          <p:nvPr/>
        </p:nvSpPr>
        <p:spPr>
          <a:xfrm>
            <a:off x="616738" y="995825"/>
            <a:ext cx="4556588"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国际牙科联合会系统</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2" name="矩形 1"/>
          <p:cNvSpPr/>
          <p:nvPr/>
        </p:nvSpPr>
        <p:spPr>
          <a:xfrm>
            <a:off x="477838" y="1598464"/>
            <a:ext cx="10679383" cy="1384995"/>
          </a:xfrm>
          <a:prstGeom prst="rect">
            <a:avLst/>
          </a:prstGeom>
        </p:spPr>
        <p:txBody>
          <a:bodyPr wrap="square">
            <a:spAutoFit/>
          </a:bodyPr>
          <a:lstStyle/>
          <a:p>
            <a:pPr>
              <a:lnSpc>
                <a:spcPct val="150000"/>
              </a:lnSpc>
            </a:pPr>
            <a:r>
              <a:rPr lang="zh-CN" altLang="en-US" sz="2000" b="1" kern="950" dirty="0">
                <a:solidFill>
                  <a:schemeClr val="accent5"/>
                </a:solidFill>
                <a:latin typeface="Times New Roman" panose="02020603050405020304"/>
                <a:ea typeface="微软雅黑" panose="020B0503020204020204" pitchFamily="34" charset="-122"/>
              </a:rPr>
              <a:t>（</a:t>
            </a:r>
            <a:r>
              <a:rPr lang="en-US" altLang="zh-CN" sz="2000" b="1" kern="950" dirty="0">
                <a:solidFill>
                  <a:schemeClr val="accent5"/>
                </a:solidFill>
                <a:latin typeface="Times New Roman" panose="02020603050405020304"/>
                <a:ea typeface="微软雅黑" panose="020B0503020204020204" pitchFamily="34" charset="-122"/>
              </a:rPr>
              <a:t>1</a:t>
            </a:r>
            <a:r>
              <a:rPr lang="zh-CN" altLang="en-US" sz="2000" b="1" kern="950" dirty="0">
                <a:solidFill>
                  <a:schemeClr val="accent5"/>
                </a:solidFill>
                <a:latin typeface="Times New Roman" panose="02020603050405020304"/>
                <a:ea typeface="微软雅黑" panose="020B0503020204020204" pitchFamily="34" charset="-122"/>
              </a:rPr>
              <a:t>）</a:t>
            </a:r>
            <a:r>
              <a:rPr lang="zh-CN" altLang="zh-CN" sz="2000" b="1" kern="950" dirty="0" smtClean="0">
                <a:solidFill>
                  <a:schemeClr val="accent5"/>
                </a:solidFill>
                <a:latin typeface="Times New Roman" panose="02020603050405020304"/>
                <a:ea typeface="微软雅黑" panose="020B0503020204020204" pitchFamily="34" charset="-122"/>
              </a:rPr>
              <a:t>恒牙</a:t>
            </a:r>
            <a:endParaRPr lang="zh-CN" altLang="zh-CN" sz="2000" b="1" kern="950" dirty="0">
              <a:solidFill>
                <a:schemeClr val="accent5"/>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18  17  16  15  14  13  12  11  21  22  23  24  25  26  27  28</a:t>
            </a:r>
            <a:endParaRPr lang="zh-CN" altLang="zh-CN" kern="950" dirty="0">
              <a:solidFill>
                <a:srgbClr val="000000"/>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48  47  46  45  44  43  42  41  31  32  33  34  35  36  37  38</a:t>
            </a:r>
            <a:endParaRPr lang="en-US" altLang="zh-CN" kern="950" dirty="0">
              <a:solidFill>
                <a:srgbClr val="000000"/>
              </a:solidFill>
              <a:latin typeface="Times New Roman" panose="02020603050405020304"/>
              <a:ea typeface="微软雅黑" panose="020B0503020204020204" pitchFamily="34" charset="-122"/>
            </a:endParaRPr>
          </a:p>
        </p:txBody>
      </p:sp>
      <p:sp>
        <p:nvSpPr>
          <p:cNvPr id="11" name="矩形 10"/>
          <p:cNvSpPr/>
          <p:nvPr/>
        </p:nvSpPr>
        <p:spPr>
          <a:xfrm>
            <a:off x="471490" y="3392048"/>
            <a:ext cx="10679383" cy="1384995"/>
          </a:xfrm>
          <a:prstGeom prst="rect">
            <a:avLst/>
          </a:prstGeom>
        </p:spPr>
        <p:txBody>
          <a:bodyPr wrap="square">
            <a:spAutoFit/>
          </a:bodyPr>
          <a:lstStyle/>
          <a:p>
            <a:pPr>
              <a:lnSpc>
                <a:spcPct val="150000"/>
              </a:lnSpc>
            </a:pPr>
            <a:r>
              <a:rPr lang="zh-CN" altLang="en-US" sz="2000" b="1" kern="950" dirty="0">
                <a:solidFill>
                  <a:schemeClr val="accent5"/>
                </a:solidFill>
                <a:latin typeface="Times New Roman" panose="02020603050405020304"/>
                <a:ea typeface="微软雅黑" panose="020B0503020204020204" pitchFamily="34" charset="-122"/>
              </a:rPr>
              <a:t>（</a:t>
            </a:r>
            <a:r>
              <a:rPr lang="en-US" altLang="zh-CN" sz="2000" b="1" kern="950" dirty="0">
                <a:solidFill>
                  <a:schemeClr val="accent5"/>
                </a:solidFill>
                <a:latin typeface="Times New Roman" panose="02020603050405020304"/>
                <a:ea typeface="微软雅黑" panose="020B0503020204020204" pitchFamily="34" charset="-122"/>
              </a:rPr>
              <a:t>2</a:t>
            </a:r>
            <a:r>
              <a:rPr lang="zh-CN" altLang="en-US" sz="2000" b="1" kern="950" dirty="0">
                <a:solidFill>
                  <a:schemeClr val="accent5"/>
                </a:solidFill>
                <a:latin typeface="Times New Roman" panose="02020603050405020304"/>
                <a:ea typeface="微软雅黑" panose="020B0503020204020204" pitchFamily="34" charset="-122"/>
              </a:rPr>
              <a:t>）乳牙</a:t>
            </a:r>
            <a:endParaRPr lang="zh-CN" altLang="zh-CN" sz="2000" b="1" kern="950" dirty="0">
              <a:solidFill>
                <a:schemeClr val="accent5"/>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55  54  53  52  51  61  62  63  64  65</a:t>
            </a:r>
            <a:endParaRPr lang="en-US" altLang="zh-CN" kern="950" dirty="0">
              <a:solidFill>
                <a:srgbClr val="000000"/>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85  84  83  82  81  71  72  73  74  75</a:t>
            </a:r>
            <a:endParaRPr lang="zh-CN" altLang="zh-CN" kern="950" dirty="0">
              <a:solidFill>
                <a:srgbClr val="000000"/>
              </a:solidFill>
              <a:latin typeface="Times New Roman" panose="02020603050405020304"/>
              <a:ea typeface="微软雅黑" panose="020B0503020204020204" pitchFamily="34" charset="-122"/>
            </a:endParaRPr>
          </a:p>
        </p:txBody>
      </p:sp>
      <p:cxnSp>
        <p:nvCxnSpPr>
          <p:cNvPr id="8" name="直接连接符 7"/>
          <p:cNvCxnSpPr/>
          <p:nvPr/>
        </p:nvCxnSpPr>
        <p:spPr>
          <a:xfrm>
            <a:off x="1072932" y="2540523"/>
            <a:ext cx="637849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087872" y="2027567"/>
            <a:ext cx="11152" cy="10259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72932" y="4338514"/>
            <a:ext cx="4059044" cy="111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97530" y="3958682"/>
            <a:ext cx="0" cy="7582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0" name="图片 9"/>
          <p:cNvPicPr/>
          <p:nvPr/>
        </p:nvPicPr>
        <p:blipFill rotWithShape="1">
          <a:blip r:embed="rId1" cstate="print"/>
          <a:srcRect t="50000"/>
          <a:stretch>
            <a:fillRect/>
          </a:stretch>
        </p:blipFill>
        <p:spPr bwMode="auto">
          <a:xfrm>
            <a:off x="3148362" y="1402539"/>
            <a:ext cx="5968302" cy="1664358"/>
          </a:xfrm>
          <a:prstGeom prst="rect">
            <a:avLst/>
          </a:prstGeom>
          <a:noFill/>
          <a:ln w="9525">
            <a:noFill/>
            <a:miter lim="800000"/>
            <a:headEnd/>
            <a:tailEnd/>
          </a:ln>
        </p:spPr>
      </p:pic>
      <p:sp>
        <p:nvSpPr>
          <p:cNvPr id="9" name="矩形 8"/>
          <p:cNvSpPr/>
          <p:nvPr/>
        </p:nvSpPr>
        <p:spPr>
          <a:xfrm>
            <a:off x="477838" y="970045"/>
            <a:ext cx="413446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（四）乳牙与恒牙的替换</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373235" y="5819775"/>
            <a:ext cx="2818765" cy="441960"/>
          </a:xfrm>
        </p:spPr>
        <p:txBody>
          <a:bodyPr anchor="ctr">
            <a:noAutofit/>
          </a:bodyPr>
          <a:lstStyle/>
          <a:p>
            <a:pPr>
              <a:lnSpc>
                <a:spcPct val="150000"/>
              </a:lnSpc>
            </a:pPr>
            <a:r>
              <a:rPr lang="zh-CN" altLang="en-US" sz="1400" dirty="0">
                <a:latin typeface="Times New Roman" panose="02020603050405020304"/>
                <a:ea typeface="微软雅黑" panose="020B0503020204020204" pitchFamily="34" charset="-122"/>
              </a:rPr>
              <a:t>混合牙列</a:t>
            </a:r>
            <a:endParaRPr lang="zh-CN" altLang="en-US" sz="1400" dirty="0">
              <a:latin typeface="Times New Roman" panose="02020603050405020304"/>
              <a:ea typeface="微软雅黑" panose="020B0503020204020204" pitchFamily="34" charset="-122"/>
            </a:endParaRPr>
          </a:p>
        </p:txBody>
      </p:sp>
      <p:pic>
        <p:nvPicPr>
          <p:cNvPr id="11" name="图片 10"/>
          <p:cNvPicPr/>
          <p:nvPr/>
        </p:nvPicPr>
        <p:blipFill rotWithShape="1">
          <a:blip r:embed="rId2" cstate="print"/>
          <a:srcRect l="9674" t="21764" r="3832" b="1662"/>
          <a:stretch>
            <a:fillRect/>
          </a:stretch>
        </p:blipFill>
        <p:spPr bwMode="auto">
          <a:xfrm>
            <a:off x="4042455" y="3038581"/>
            <a:ext cx="4180115" cy="264235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第三节 颌面部解剖生理</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8" name="矩形: 圆角 23"/>
          <p:cNvSpPr/>
          <p:nvPr/>
        </p:nvSpPr>
        <p:spPr>
          <a:xfrm>
            <a:off x="2673526" y="1708495"/>
            <a:ext cx="3222449"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表面形态标志与协调关系</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2716125" y="2792228"/>
            <a:ext cx="2524977"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颌骨</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2759669" y="3875962"/>
            <a:ext cx="2537190"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smtClean="0">
                <a:solidFill>
                  <a:schemeClr val="tx1"/>
                </a:solidFill>
                <a:latin typeface="Times New Roman" panose="02020603050405020304"/>
                <a:ea typeface="微软雅黑" panose="020B0503020204020204" pitchFamily="34" charset="-122"/>
              </a:rPr>
              <a:t>肌肉</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1918037"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1913199"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1920456"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4" name="矩形: 圆角 23"/>
          <p:cNvSpPr/>
          <p:nvPr/>
        </p:nvSpPr>
        <p:spPr>
          <a:xfrm>
            <a:off x="2767103" y="4875854"/>
            <a:ext cx="2537190"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血管</a:t>
            </a:r>
            <a:endParaRPr lang="zh-CN" altLang="en-US" b="1" dirty="0">
              <a:solidFill>
                <a:schemeClr val="tx1"/>
              </a:solidFill>
              <a:latin typeface="Times New Roman" panose="02020603050405020304"/>
              <a:ea typeface="微软雅黑" panose="020B0503020204020204" pitchFamily="34" charset="-122"/>
            </a:endParaRPr>
          </a:p>
        </p:txBody>
      </p:sp>
      <p:sp>
        <p:nvSpPr>
          <p:cNvPr id="15" name="椭圆 14"/>
          <p:cNvSpPr/>
          <p:nvPr/>
        </p:nvSpPr>
        <p:spPr>
          <a:xfrm>
            <a:off x="1927890" y="4902618"/>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6942463"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口腔的分区及其表面标志</a:t>
            </a:r>
            <a:r>
              <a:rPr lang="zh-CN" altLang="en-US" sz="2000" b="1" dirty="0">
                <a:solidFill>
                  <a:prstClr val="black"/>
                </a:solidFill>
                <a:latin typeface="Times New Roman" panose="02020603050405020304"/>
                <a:ea typeface="微软雅黑" panose="020B0503020204020204" pitchFamily="34" charset="-122"/>
              </a:rPr>
              <a:t>、口腔组织器官、乳牙与</a:t>
            </a:r>
            <a:r>
              <a:rPr lang="zh-CN" altLang="en-US" sz="2000" b="1" dirty="0" smtClean="0">
                <a:solidFill>
                  <a:prstClr val="black"/>
                </a:solidFill>
                <a:latin typeface="Times New Roman" panose="02020603050405020304"/>
                <a:ea typeface="微软雅黑" panose="020B0503020204020204" pitchFamily="34" charset="-122"/>
              </a:rPr>
              <a:t>恒牙</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8" y="3465952"/>
            <a:ext cx="6942463"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a:solidFill>
                  <a:prstClr val="black"/>
                </a:solidFill>
                <a:latin typeface="Times New Roman" panose="02020603050405020304"/>
                <a:ea typeface="微软雅黑" panose="020B0503020204020204" pitchFamily="34" charset="-122"/>
              </a:rPr>
              <a:t>口腔前庭、固有口腔的解剖生理特点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36" name="文本框 35"/>
          <p:cNvSpPr txBox="1"/>
          <p:nvPr/>
        </p:nvSpPr>
        <p:spPr>
          <a:xfrm>
            <a:off x="3021808" y="5043867"/>
            <a:ext cx="6942463" cy="1015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a:solidFill>
                  <a:prstClr val="black"/>
                </a:solidFill>
                <a:latin typeface="Times New Roman" panose="02020603050405020304"/>
                <a:ea typeface="微软雅黑" panose="020B0503020204020204" pitchFamily="34" charset="-122"/>
              </a:rPr>
              <a:t>牙体及牙周组织的结构、上下颌骨解剖</a:t>
            </a:r>
            <a:r>
              <a:rPr lang="zh-CN" altLang="en-US" sz="2000" b="1" dirty="0" smtClean="0">
                <a:solidFill>
                  <a:prstClr val="black"/>
                </a:solidFill>
                <a:latin typeface="Times New Roman" panose="02020603050405020304"/>
                <a:ea typeface="微软雅黑" panose="020B0503020204020204" pitchFamily="34" charset="-122"/>
              </a:rPr>
              <a:t>特点、</a:t>
            </a:r>
            <a:r>
              <a:rPr lang="zh-CN" altLang="en-US" sz="2000" b="1" dirty="0">
                <a:solidFill>
                  <a:prstClr val="black"/>
                </a:solidFill>
                <a:latin typeface="Times New Roman" panose="02020603050405020304"/>
                <a:ea typeface="微软雅黑" panose="020B0503020204020204" pitchFamily="34" charset="-122"/>
              </a:rPr>
              <a:t>颌面部的解剖生理特点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pic>
        <p:nvPicPr>
          <p:cNvPr id="6" name="图片 5"/>
          <p:cNvPicPr/>
          <p:nvPr/>
        </p:nvPicPr>
        <p:blipFill rotWithShape="1">
          <a:blip r:embed="rId1" cstate="print"/>
          <a:srcRect l="11406" t="8466"/>
          <a:stretch>
            <a:fillRect/>
          </a:stretch>
        </p:blipFill>
        <p:spPr bwMode="auto">
          <a:xfrm>
            <a:off x="7041053" y="1913641"/>
            <a:ext cx="4667040" cy="3527958"/>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43029" y="984250"/>
            <a:ext cx="551946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一、表面形态标志与协调关系</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3" name="文本占位符 12"/>
          <p:cNvSpPr>
            <a:spLocks noGrp="1"/>
          </p:cNvSpPr>
          <p:nvPr>
            <p:ph type="body" sz="quarter" idx="4294967295"/>
          </p:nvPr>
        </p:nvSpPr>
        <p:spPr>
          <a:xfrm>
            <a:off x="10068560" y="5519420"/>
            <a:ext cx="2123440" cy="436245"/>
          </a:xfrm>
        </p:spPr>
        <p:txBody>
          <a:bodyPr anchor="ctr">
            <a:noAutofit/>
          </a:bodyPr>
          <a:lstStyle/>
          <a:p>
            <a:pPr>
              <a:lnSpc>
                <a:spcPct val="150000"/>
              </a:lnSpc>
            </a:pPr>
            <a:r>
              <a:rPr lang="zh-CN" altLang="en-US" sz="1400" b="1" dirty="0" smtClean="0">
                <a:latin typeface="Times New Roman" panose="02020603050405020304"/>
                <a:ea typeface="微软雅黑" panose="020B0503020204020204" pitchFamily="34" charset="-122"/>
              </a:rPr>
              <a:t>颌面部表面解剖标志</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1476341"/>
            <a:ext cx="341632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（一）表面形态标志</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2" name="矩形 1"/>
          <p:cNvSpPr/>
          <p:nvPr/>
        </p:nvSpPr>
        <p:spPr>
          <a:xfrm>
            <a:off x="477837" y="2059002"/>
            <a:ext cx="6761949" cy="4247317"/>
          </a:xfrm>
          <a:prstGeom prst="rect">
            <a:avLst/>
          </a:prstGeom>
        </p:spPr>
        <p:txBody>
          <a:bodyPr wrap="square">
            <a:spAutoFit/>
          </a:bodyPr>
          <a:lstStyle/>
          <a:p>
            <a:pPr>
              <a:lnSpc>
                <a:spcPct val="150000"/>
              </a:lnSpc>
            </a:pPr>
            <a:r>
              <a:rPr lang="en-US" altLang="zh-CN" sz="2000" b="1" dirty="0">
                <a:solidFill>
                  <a:srgbClr val="5B9BD5"/>
                </a:solidFill>
                <a:latin typeface="Times New Roman" panose="02020603050405020304"/>
                <a:ea typeface="微软雅黑" panose="020B0503020204020204" pitchFamily="34" charset="-122"/>
              </a:rPr>
              <a:t>1.</a:t>
            </a:r>
            <a:r>
              <a:rPr lang="zh-CN" altLang="zh-CN" sz="2000" b="1" dirty="0">
                <a:solidFill>
                  <a:srgbClr val="5B9BD5"/>
                </a:solidFill>
                <a:latin typeface="Times New Roman" panose="02020603050405020304"/>
                <a:ea typeface="微软雅黑" panose="020B0503020204020204" pitchFamily="34" charset="-122"/>
              </a:rPr>
              <a:t>睑部区域的表面标志</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睑裂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睑内侧联合和睑外侧联合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内眦和外</a:t>
            </a:r>
            <a:r>
              <a:rPr lang="zh-CN" altLang="zh-CN" sz="2000" dirty="0" smtClean="0">
                <a:latin typeface="Times New Roman" panose="02020603050405020304"/>
                <a:ea typeface="微软雅黑" panose="020B0503020204020204" pitchFamily="34" charset="-122"/>
              </a:rPr>
              <a:t>眦</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2.</a:t>
            </a:r>
            <a:r>
              <a:rPr lang="zh-CN" altLang="zh-CN" sz="2000" b="1" dirty="0">
                <a:solidFill>
                  <a:srgbClr val="5B9BD5"/>
                </a:solidFill>
                <a:latin typeface="Times New Roman" panose="02020603050405020304"/>
                <a:ea typeface="微软雅黑" panose="020B0503020204020204" pitchFamily="34" charset="-122"/>
              </a:rPr>
              <a:t>鼻部区域的表面标志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鼻根、鼻尖和鼻背</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鼻底和鼻前孔</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鼻小柱和鼻翼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鼻面沟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鼻唇</a:t>
            </a:r>
            <a:r>
              <a:rPr lang="zh-CN" altLang="zh-CN" sz="2000" dirty="0" smtClean="0">
                <a:latin typeface="Times New Roman" panose="02020603050405020304"/>
                <a:ea typeface="微软雅黑" panose="020B0503020204020204" pitchFamily="34" charset="-122"/>
              </a:rPr>
              <a:t>沟</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3.</a:t>
            </a:r>
            <a:r>
              <a:rPr lang="zh-CN" altLang="zh-CN" sz="2000" b="1" dirty="0">
                <a:solidFill>
                  <a:srgbClr val="5B9BD5"/>
                </a:solidFill>
                <a:latin typeface="Times New Roman" panose="02020603050405020304"/>
                <a:ea typeface="微软雅黑" panose="020B0503020204020204" pitchFamily="34" charset="-122"/>
              </a:rPr>
              <a:t>口唇区域的表面标志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唇面沟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口裂 </a:t>
            </a:r>
            <a:r>
              <a:rPr lang="zh-CN" altLang="en-US" sz="2000" dirty="0">
                <a:latin typeface="Times New Roman" panose="02020603050405020304"/>
                <a:ea typeface="微软雅黑" panose="020B0503020204020204" pitchFamily="34" charset="-122"/>
              </a:rPr>
              <a:t>、口角、唇红、</a:t>
            </a:r>
            <a:r>
              <a:rPr lang="zh-CN" altLang="zh-CN" sz="2000" dirty="0">
                <a:latin typeface="Times New Roman" panose="02020603050405020304"/>
                <a:ea typeface="微软雅黑" panose="020B0503020204020204" pitchFamily="34" charset="-122"/>
              </a:rPr>
              <a:t>唇红缘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唇弓和人中点</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唇峰和唇珠</a:t>
            </a:r>
            <a:r>
              <a:rPr lang="zh-CN" altLang="en-US" sz="2000" dirty="0">
                <a:latin typeface="Times New Roman" panose="02020603050405020304"/>
                <a:ea typeface="微软雅黑" panose="020B0503020204020204" pitchFamily="34" charset="-122"/>
              </a:rPr>
              <a:t>、人中、</a:t>
            </a:r>
            <a:r>
              <a:rPr lang="zh-CN" altLang="zh-CN" sz="2000" dirty="0">
                <a:latin typeface="Times New Roman" panose="02020603050405020304"/>
                <a:ea typeface="微软雅黑" panose="020B0503020204020204" pitchFamily="34" charset="-122"/>
              </a:rPr>
              <a:t>人中</a:t>
            </a:r>
            <a:r>
              <a:rPr lang="zh-CN" altLang="zh-CN" sz="2000" dirty="0" smtClean="0">
                <a:latin typeface="Times New Roman" panose="02020603050405020304"/>
                <a:ea typeface="微软雅黑" panose="020B0503020204020204" pitchFamily="34" charset="-122"/>
              </a:rPr>
              <a:t>嵴</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4.</a:t>
            </a:r>
            <a:r>
              <a:rPr lang="zh-CN" altLang="zh-CN" sz="2000" b="1" dirty="0">
                <a:solidFill>
                  <a:srgbClr val="5B9BD5"/>
                </a:solidFill>
                <a:latin typeface="Times New Roman" panose="02020603050405020304"/>
                <a:ea typeface="微软雅黑" panose="020B0503020204020204" pitchFamily="34" charset="-122"/>
              </a:rPr>
              <a:t>下颌及颏部区域的表面标志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颏唇沟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颏下点 </a:t>
            </a:r>
            <a:r>
              <a:rPr lang="zh-CN" altLang="en-US" sz="2000" dirty="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颏孔</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5.</a:t>
            </a:r>
            <a:r>
              <a:rPr lang="zh-CN" altLang="zh-CN" sz="2000" b="1" dirty="0">
                <a:solidFill>
                  <a:srgbClr val="5B9BD5"/>
                </a:solidFill>
                <a:latin typeface="Times New Roman" panose="02020603050405020304"/>
                <a:ea typeface="微软雅黑" panose="020B0503020204020204" pitchFamily="34" charset="-122"/>
              </a:rPr>
              <a:t>其他区域的表面标志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耳屏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眶下孔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腮腺导管的体表</a:t>
            </a:r>
            <a:r>
              <a:rPr lang="zh-CN" altLang="zh-CN" sz="2000" dirty="0" smtClean="0">
                <a:latin typeface="Times New Roman" panose="02020603050405020304"/>
                <a:ea typeface="微软雅黑" panose="020B0503020204020204" pitchFamily="34" charset="-122"/>
              </a:rPr>
              <a:t>投影</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8" y="984250"/>
            <a:ext cx="4493538"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（二）表面形态的协调关系</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1731963" y="1874397"/>
            <a:ext cx="5040397" cy="235635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颌面部的水平比例关系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颌面部的垂直比例关系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3.</a:t>
            </a:r>
            <a:r>
              <a:rPr lang="zh-CN" altLang="en-US" sz="2000" b="1" dirty="0">
                <a:solidFill>
                  <a:schemeClr val="bg2">
                    <a:lumMod val="25000"/>
                  </a:schemeClr>
                </a:solidFill>
                <a:latin typeface="Times New Roman" panose="02020603050405020304"/>
                <a:ea typeface="微软雅黑" panose="020B0503020204020204" pitchFamily="34" charset="-122"/>
              </a:rPr>
              <a:t>鼻、眼、眉关系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4.</a:t>
            </a:r>
            <a:r>
              <a:rPr lang="zh-CN" altLang="en-US" sz="2000" b="1" dirty="0">
                <a:solidFill>
                  <a:schemeClr val="bg2">
                    <a:lumMod val="25000"/>
                  </a:schemeClr>
                </a:solidFill>
                <a:latin typeface="Times New Roman" panose="02020603050405020304"/>
                <a:ea typeface="微软雅黑" panose="020B0503020204020204" pitchFamily="34" charset="-122"/>
              </a:rPr>
              <a:t>鼻、唇、颏关系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5.</a:t>
            </a:r>
            <a:r>
              <a:rPr lang="zh-CN" altLang="en-US" sz="2000" b="1" dirty="0">
                <a:solidFill>
                  <a:schemeClr val="bg2">
                    <a:lumMod val="25000"/>
                  </a:schemeClr>
                </a:solidFill>
                <a:latin typeface="Times New Roman" panose="02020603050405020304"/>
                <a:ea typeface="微软雅黑" panose="020B0503020204020204" pitchFamily="34" charset="-122"/>
              </a:rPr>
              <a:t>左右对称关系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7" name="图片 6"/>
          <p:cNvPicPr/>
          <p:nvPr/>
        </p:nvPicPr>
        <p:blipFill rotWithShape="1">
          <a:blip r:embed="rId1" cstate="print"/>
          <a:srcRect l="11406" t="8466"/>
          <a:stretch>
            <a:fillRect/>
          </a:stretch>
        </p:blipFill>
        <p:spPr bwMode="auto">
          <a:xfrm>
            <a:off x="6193673" y="1521757"/>
            <a:ext cx="5273498" cy="393099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思政小故事（自信</a:t>
            </a:r>
            <a:r>
              <a:rPr lang="zh-CN" altLang="en-US" sz="4400"/>
              <a:t>担当）</a:t>
            </a:r>
            <a:endParaRPr lang="zh-CN" altLang="en-US" sz="4400"/>
          </a:p>
        </p:txBody>
      </p:sp>
      <p:sp>
        <p:nvSpPr>
          <p:cNvPr id="3" name="文本框 2"/>
          <p:cNvSpPr txBox="1"/>
          <p:nvPr/>
        </p:nvSpPr>
        <p:spPr>
          <a:xfrm>
            <a:off x="1282065" y="1218565"/>
            <a:ext cx="8742045" cy="2014855"/>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今天我们很多人都知道，口腔健康是现代社会文明进步的重要标志之一 。 容貌是人类社交的第一张名片，据相关研究统计，在颜面审美吸引力中，唇齿 仅次于头发和眼睛，排在吸引力的第三位，而牙列不齐则是人类的"三大牙病" 之一 ，严重者会对患者造成巨大的身心伤害，最终影响到患者的生活方式及生活质量。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虎牙"/>
          <p:cNvPicPr>
            <a:picLocks noChangeAspect="1"/>
          </p:cNvPicPr>
          <p:nvPr>
            <p:custDataLst>
              <p:tags r:id="rId1"/>
            </p:custDataLst>
          </p:nvPr>
        </p:nvPicPr>
        <p:blipFill>
          <a:blip r:embed="rId2"/>
          <a:stretch>
            <a:fillRect/>
          </a:stretch>
        </p:blipFill>
        <p:spPr>
          <a:xfrm>
            <a:off x="3437890" y="2844165"/>
            <a:ext cx="2522855" cy="3365500"/>
          </a:xfrm>
          <a:prstGeom prst="rect">
            <a:avLst/>
          </a:prstGeom>
        </p:spPr>
      </p:pic>
      <p:pic>
        <p:nvPicPr>
          <p:cNvPr id="5" name="图片 4" descr="牙缝过大"/>
          <p:cNvPicPr>
            <a:picLocks noChangeAspect="1"/>
          </p:cNvPicPr>
          <p:nvPr>
            <p:custDataLst>
              <p:tags r:id="rId3"/>
            </p:custDataLst>
          </p:nvPr>
        </p:nvPicPr>
        <p:blipFill>
          <a:blip r:embed="rId4"/>
          <a:stretch>
            <a:fillRect/>
          </a:stretch>
        </p:blipFill>
        <p:spPr>
          <a:xfrm>
            <a:off x="6443980" y="2844165"/>
            <a:ext cx="2526030" cy="3366135"/>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思政小故事（自信</a:t>
            </a:r>
            <a:r>
              <a:rPr lang="zh-CN" altLang="en-US" sz="4400"/>
              <a:t>担当）</a:t>
            </a:r>
            <a:endParaRPr lang="zh-CN" altLang="en-US" sz="4400"/>
          </a:p>
        </p:txBody>
      </p:sp>
      <p:sp>
        <p:nvSpPr>
          <p:cNvPr id="3" name="文本框 2"/>
          <p:cNvSpPr txBox="1"/>
          <p:nvPr/>
        </p:nvSpPr>
        <p:spPr>
          <a:xfrm>
            <a:off x="905510" y="1094740"/>
            <a:ext cx="7285990" cy="5092700"/>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早在 1982 年毕业后留校工作之初，</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南京医科大学</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王林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就曾碰上一位花季少女，因 牙齿排列不齐导致颜面畸形，心灵备受打击，多次欲跳楼轻生  。这件事深深触 动了王林，使他深刻意识到，口腔健康不仅仅是指保持正常的使用功能  ，还在 很大程度上影响着人的自尊自信乃至心理健康，因此口腔医生不该仅仅是一 名技术操作的 "匠人" ，更要成为一名具备仁心仁术的悬壶济世者 ，用心去呵护 每一位患者。也就是从那时开始 ，王林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毅然选择了口腔正畸学这个当时在国内尚未受到重视的学科作为自己毕生的主攻方向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王林教授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从事口腔正畸临床、教学和科研工作30余年，先后在</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江苏省</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省率先引进固定矫治技术、微型种植体支抗、成人骨性错牙合畸形的正颌治疗等先进的正畸技术，主持口腔正畸临床和基础工作并积极开展学科建设及人才培养。</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王林教授"/>
          <p:cNvPicPr>
            <a:picLocks noChangeAspect="1"/>
          </p:cNvPicPr>
          <p:nvPr/>
        </p:nvPicPr>
        <p:blipFill>
          <a:blip r:embed="rId1"/>
          <a:stretch>
            <a:fillRect/>
          </a:stretch>
        </p:blipFill>
        <p:spPr>
          <a:xfrm>
            <a:off x="8536940" y="1892300"/>
            <a:ext cx="2491740" cy="3498215"/>
          </a:xfrm>
          <a:prstGeom prst="rect">
            <a:avLst/>
          </a:prstGeom>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t="27248"/>
          <a:stretch>
            <a:fillRect/>
          </a:stretch>
        </p:blipFill>
        <p:spPr bwMode="auto">
          <a:xfrm>
            <a:off x="5337405" y="1736722"/>
            <a:ext cx="6571785" cy="3693905"/>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82930" y="976124"/>
            <a:ext cx="1826141"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二、颌骨</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3" name="文本占位符 12"/>
          <p:cNvSpPr>
            <a:spLocks noGrp="1"/>
          </p:cNvSpPr>
          <p:nvPr>
            <p:ph type="body" sz="quarter" idx="4294967295"/>
          </p:nvPr>
        </p:nvSpPr>
        <p:spPr>
          <a:xfrm>
            <a:off x="6918325" y="543052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上颌骨</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1396800"/>
            <a:ext cx="2339102"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（一）上颌骨</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036644"/>
            <a:ext cx="5091729" cy="281801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解剖特点</a:t>
            </a:r>
            <a:endParaRPr lang="en-US" altLang="zh-CN" sz="2000" b="1" dirty="0">
              <a:solidFill>
                <a:srgbClr val="5B9BD5"/>
              </a:solidFill>
              <a:latin typeface="Times New Roman" panose="02020603050405020304"/>
              <a:ea typeface="微软雅黑" panose="020B0503020204020204" pitchFamily="34" charset="-122"/>
            </a:endParaRPr>
          </a:p>
          <a:p>
            <a:pPr>
              <a:lnSpc>
                <a:spcPct val="150000"/>
              </a:lnSpc>
              <a:buClr>
                <a:srgbClr val="127FB8"/>
              </a:buClr>
            </a:pPr>
            <a:r>
              <a:rPr lang="zh-CN" altLang="en-US" sz="2000" b="1" dirty="0">
                <a:solidFill>
                  <a:srgbClr val="5B9BD5"/>
                </a:solidFill>
                <a:latin typeface="Times New Roman" panose="02020603050405020304"/>
                <a:ea typeface="微软雅黑" panose="020B0503020204020204" pitchFamily="34" charset="-122"/>
              </a:rPr>
              <a:t>（</a:t>
            </a: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a:t>
            </a:r>
            <a:r>
              <a:rPr lang="zh-CN" altLang="zh-CN" sz="2000" b="1" dirty="0">
                <a:solidFill>
                  <a:srgbClr val="5B9BD5"/>
                </a:solidFill>
                <a:latin typeface="Times New Roman" panose="02020603050405020304"/>
                <a:ea typeface="微软雅黑" panose="020B0503020204020204" pitchFamily="34" charset="-122"/>
              </a:rPr>
              <a:t>上颌骨体：</a:t>
            </a:r>
            <a:r>
              <a:rPr lang="zh-CN" altLang="zh-CN" sz="2000" dirty="0">
                <a:latin typeface="Times New Roman" panose="02020603050405020304"/>
                <a:ea typeface="微软雅黑" panose="020B0503020204020204" pitchFamily="34" charset="-122"/>
              </a:rPr>
              <a:t>分为四壁一腔，为前、后、上、内四壁和上颌窦腔构成的形态不规则骨体</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zh-CN" altLang="en-US" sz="2000" b="1" dirty="0">
                <a:solidFill>
                  <a:srgbClr val="5B9BD5"/>
                </a:solidFill>
                <a:latin typeface="Times New Roman" panose="02020603050405020304"/>
                <a:ea typeface="微软雅黑" panose="020B0503020204020204" pitchFamily="34" charset="-122"/>
              </a:rPr>
              <a:t>（</a:t>
            </a:r>
            <a:r>
              <a:rPr lang="en-US" altLang="zh-CN" sz="2000" b="1" dirty="0">
                <a:solidFill>
                  <a:srgbClr val="5B9BD5"/>
                </a:solidFill>
                <a:latin typeface="Times New Roman" panose="02020603050405020304"/>
                <a:ea typeface="微软雅黑" panose="020B0503020204020204" pitchFamily="34" charset="-122"/>
              </a:rPr>
              <a:t>2</a:t>
            </a:r>
            <a:r>
              <a:rPr lang="zh-CN" altLang="en-US" sz="2000" b="1" dirty="0">
                <a:solidFill>
                  <a:srgbClr val="5B9BD5"/>
                </a:solidFill>
                <a:latin typeface="Times New Roman" panose="02020603050405020304"/>
                <a:ea typeface="微软雅黑" panose="020B0503020204020204" pitchFamily="34" charset="-122"/>
              </a:rPr>
              <a:t>）</a:t>
            </a:r>
            <a:r>
              <a:rPr lang="zh-CN" altLang="zh-CN" sz="2000" b="1" dirty="0">
                <a:solidFill>
                  <a:srgbClr val="5B9BD5"/>
                </a:solidFill>
                <a:latin typeface="Times New Roman" panose="02020603050405020304"/>
                <a:ea typeface="微软雅黑" panose="020B0503020204020204" pitchFamily="34" charset="-122"/>
              </a:rPr>
              <a:t>上颌骨突：</a:t>
            </a:r>
            <a:r>
              <a:rPr lang="zh-CN" altLang="zh-CN" sz="2000" dirty="0">
                <a:latin typeface="Times New Roman" panose="02020603050405020304"/>
                <a:ea typeface="微软雅黑" panose="020B0503020204020204" pitchFamily="34" charset="-122"/>
              </a:rPr>
              <a:t>包含额突、颧突、牙槽突和腭突。</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pic>
        <p:nvPicPr>
          <p:cNvPr id="5" name="图片 4"/>
          <p:cNvPicPr/>
          <p:nvPr/>
        </p:nvPicPr>
        <p:blipFill rotWithShape="1">
          <a:blip r:embed="rId1" cstate="print"/>
          <a:srcRect l="7557" t="12991" b="-81"/>
          <a:stretch>
            <a:fillRect/>
          </a:stretch>
        </p:blipFill>
        <p:spPr bwMode="auto">
          <a:xfrm>
            <a:off x="6607845" y="1103971"/>
            <a:ext cx="4603742" cy="3702205"/>
          </a:xfrm>
          <a:prstGeom prst="rect">
            <a:avLst/>
          </a:prstGeom>
          <a:noFill/>
          <a:ln w="9525">
            <a:noFill/>
            <a:miter lim="800000"/>
            <a:headEnd/>
            <a:tailEnd/>
          </a:ln>
        </p:spPr>
      </p:pic>
      <p:sp>
        <p:nvSpPr>
          <p:cNvPr id="6" name="文本占位符 12"/>
          <p:cNvSpPr txBox="1"/>
          <p:nvPr/>
        </p:nvSpPr>
        <p:spPr>
          <a:xfrm>
            <a:off x="7395908" y="5051152"/>
            <a:ext cx="3195376"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腭部结构</a:t>
            </a:r>
            <a:endParaRPr lang="zh-CN" altLang="en-US" sz="1400" b="1" dirty="0">
              <a:latin typeface="Times New Roman" panose="02020603050405020304"/>
              <a:ea typeface="微软雅黑" panose="020B0503020204020204" pitchFamily="34" charset="-122"/>
            </a:endParaRPr>
          </a:p>
        </p:txBody>
      </p:sp>
      <p:sp>
        <p:nvSpPr>
          <p:cNvPr id="7" name="矩形 6"/>
          <p:cNvSpPr/>
          <p:nvPr/>
        </p:nvSpPr>
        <p:spPr>
          <a:xfrm>
            <a:off x="479732" y="1267465"/>
            <a:ext cx="5663403" cy="2862322"/>
          </a:xfrm>
          <a:prstGeom prst="rect">
            <a:avLst/>
          </a:prstGeom>
        </p:spPr>
        <p:txBody>
          <a:bodyPr wrap="square">
            <a:spAutoFit/>
          </a:bodyPr>
          <a:lstStyle/>
          <a:p>
            <a:pPr marL="358775" indent="-358775">
              <a:lnSpc>
                <a:spcPct val="150000"/>
              </a:lnSpc>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腭突</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指在牙槽突内侧伸出的水平骨板，后份接腭骨的水平板，两侧在正中线相连组成硬腭，将鼻腔与口腔隔开。</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切牙孔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腭前孔</a:t>
            </a:r>
            <a:r>
              <a:rPr lang="zh-CN" altLang="en-US" sz="2000" b="1" dirty="0" smtClean="0">
                <a:solidFill>
                  <a:schemeClr val="accent5"/>
                </a:solidFill>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有</a:t>
            </a:r>
            <a:r>
              <a:rPr lang="zh-CN" altLang="zh-CN" sz="2000" dirty="0">
                <a:latin typeface="Times New Roman" panose="02020603050405020304"/>
                <a:ea typeface="微软雅黑" panose="020B0503020204020204" pitchFamily="34" charset="-122"/>
              </a:rPr>
              <a:t>鼻腭神经血管通过。</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腭大孔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腭后孔</a:t>
            </a:r>
            <a:r>
              <a:rPr lang="zh-CN" altLang="en-US" sz="2000" b="1" dirty="0" smtClean="0">
                <a:solidFill>
                  <a:schemeClr val="accent5"/>
                </a:solidFill>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有</a:t>
            </a:r>
            <a:r>
              <a:rPr lang="zh-CN" altLang="zh-CN" sz="2000" dirty="0">
                <a:latin typeface="Times New Roman" panose="02020603050405020304"/>
                <a:ea typeface="微软雅黑" panose="020B0503020204020204" pitchFamily="34" charset="-122"/>
              </a:rPr>
              <a:t>腭前神经血管通过。</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腭小孔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腭中、后神经由此通过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3374231" cy="564257"/>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smtClean="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解剖特点及临床意义</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6" name="文本框 5"/>
          <p:cNvSpPr txBox="1"/>
          <p:nvPr/>
        </p:nvSpPr>
        <p:spPr>
          <a:xfrm>
            <a:off x="477837" y="1493941"/>
            <a:ext cx="11236325" cy="3785652"/>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支柱式结构及其临床</a:t>
            </a:r>
            <a:r>
              <a:rPr lang="zh-CN" altLang="zh-CN" sz="2000" b="1" dirty="0" smtClean="0">
                <a:solidFill>
                  <a:schemeClr val="accent5"/>
                </a:solidFill>
                <a:latin typeface="Times New Roman" panose="02020603050405020304"/>
                <a:ea typeface="微软雅黑" panose="020B0503020204020204" pitchFamily="34" charset="-122"/>
              </a:rPr>
              <a:t>意义</a:t>
            </a:r>
            <a:endParaRPr lang="zh-CN"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上颌骨与多数邻骨相连，且骨体中央为一空腔，因而形成支柱式结构。</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当遭受外力打击时，力量可通过多数邻骨传导分散，不致发生骨折；若打击力量过重，则上颌骨和邻骨结合部最易发生骨折；当打击力量过大，传导至相邻的头颅骨骼时，常常合并颅底骨折并导致颅脑损伤。</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上颌骨骨质疏松，血运丰富，骨折后愈合较快，一旦骨折应及早复位，以免发生错位愈合。发生化脓感染时，疏松的骨质有利于脓液穿破骨质而达到引流的目的，因此，上颌骨较少发生颌骨骨髓炎。</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文本框 4"/>
          <p:cNvSpPr txBox="1"/>
          <p:nvPr/>
        </p:nvSpPr>
        <p:spPr>
          <a:xfrm>
            <a:off x="477837" y="967651"/>
            <a:ext cx="11236325" cy="3406386"/>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）解剖薄弱部位及其临床</a:t>
            </a:r>
            <a:r>
              <a:rPr lang="zh-CN" altLang="en-US" sz="2000" b="1" dirty="0" smtClean="0">
                <a:solidFill>
                  <a:schemeClr val="accent5"/>
                </a:solidFill>
                <a:latin typeface="Times New Roman" panose="02020603050405020304"/>
                <a:ea typeface="微软雅黑" panose="020B0503020204020204" pitchFamily="34" charset="-122"/>
              </a:rPr>
              <a:t>意义</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第一薄弱线：</a:t>
            </a:r>
            <a:r>
              <a:rPr lang="zh-CN" altLang="en-US" sz="2000" dirty="0">
                <a:latin typeface="Times New Roman" panose="02020603050405020304"/>
                <a:ea typeface="微软雅黑" panose="020B0503020204020204" pitchFamily="34" charset="-122"/>
              </a:rPr>
              <a:t>从梨状孔下部平行牙槽突底经上颌结节至蝶骨翼突，当骨折沿此薄弱线发生时，称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FortⅠ</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FortⅠ</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第二薄弱线：</a:t>
            </a:r>
            <a:r>
              <a:rPr lang="zh-CN" altLang="en-US" sz="2000" dirty="0">
                <a:latin typeface="Times New Roman" panose="02020603050405020304"/>
                <a:ea typeface="微软雅黑" panose="020B0503020204020204" pitchFamily="34" charset="-122"/>
              </a:rPr>
              <a:t>通过鼻骨、泪骨、向外经眶底，向外下经颧颌缝从颧骨下方至蝶骨翼突，当骨折沿此薄弱线发生时称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FortⅡ</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FortⅡ</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第三薄弱线：</a:t>
            </a:r>
            <a:r>
              <a:rPr lang="zh-CN" altLang="en-US" sz="2000" dirty="0">
                <a:latin typeface="Times New Roman" panose="02020603050405020304"/>
                <a:ea typeface="微软雅黑" panose="020B0503020204020204" pitchFamily="34" charset="-122"/>
              </a:rPr>
              <a:t>通过鼻骨、泪骨、向外经眶底、向外上经颧额缝从颧骨上方至蝶骨翼突，当骨折沿此薄弱线发生时称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Fort Ⅲ</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Fort Ⅲ</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文本框 4"/>
          <p:cNvSpPr txBox="1"/>
          <p:nvPr/>
        </p:nvSpPr>
        <p:spPr>
          <a:xfrm>
            <a:off x="477837" y="855891"/>
            <a:ext cx="11236325" cy="1014730"/>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）解剖薄弱部位及其临床</a:t>
            </a:r>
            <a:r>
              <a:rPr lang="zh-CN" altLang="en-US" sz="2000" b="1" dirty="0" smtClean="0">
                <a:solidFill>
                  <a:schemeClr val="accent5"/>
                </a:solidFill>
                <a:latin typeface="Times New Roman" panose="02020603050405020304"/>
                <a:ea typeface="微软雅黑" panose="020B0503020204020204" pitchFamily="34" charset="-122"/>
              </a:rPr>
              <a:t>意义</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endParaRPr lang="zh-CN" altLang="en-US" sz="2000" dirty="0">
              <a:latin typeface="Times New Roman" panose="02020603050405020304"/>
              <a:ea typeface="微软雅黑" panose="020B0503020204020204" pitchFamily="34" charset="-122"/>
            </a:endParaRPr>
          </a:p>
        </p:txBody>
      </p:sp>
      <p:sp>
        <p:nvSpPr>
          <p:cNvPr id="4" name="文本框 3"/>
          <p:cNvSpPr txBox="1"/>
          <p:nvPr/>
        </p:nvSpPr>
        <p:spPr>
          <a:xfrm>
            <a:off x="1122045" y="1543685"/>
            <a:ext cx="9792970" cy="1322070"/>
          </a:xfrm>
          <a:prstGeom prst="rect">
            <a:avLst/>
          </a:prstGeom>
          <a:noFill/>
        </p:spPr>
        <p:txBody>
          <a:bodyPr wrap="square" rtlCol="0">
            <a:spAutoFit/>
          </a:bodyPr>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上颌骨Le Fort 骨折分型对临床诊治具有一定指导作用；除了共同临床表现之外，各型上颌骨Le Fort 骨折都具有其独特的临床表现，如：Le Fort Ⅱ型骨折会出现鼻及眶下缘的变形，常有鼻腔侧壁及上颌窦的损伤等，Le Fort Ⅲ型骨折则常形成颅面分离，使面中部凹陷、变长等；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上颌骨骨折1"/>
          <p:cNvPicPr>
            <a:picLocks noChangeAspect="1"/>
          </p:cNvPicPr>
          <p:nvPr>
            <p:custDataLst>
              <p:tags r:id="rId1"/>
            </p:custDataLst>
          </p:nvPr>
        </p:nvPicPr>
        <p:blipFill>
          <a:blip r:embed="rId2"/>
          <a:stretch>
            <a:fillRect/>
          </a:stretch>
        </p:blipFill>
        <p:spPr>
          <a:xfrm>
            <a:off x="477520" y="2865755"/>
            <a:ext cx="5273040" cy="2837815"/>
          </a:xfrm>
          <a:prstGeom prst="rect">
            <a:avLst/>
          </a:prstGeom>
        </p:spPr>
      </p:pic>
      <p:pic>
        <p:nvPicPr>
          <p:cNvPr id="7" name="图片 6" descr="上颌骨骨折2"/>
          <p:cNvPicPr>
            <a:picLocks noChangeAspect="1"/>
          </p:cNvPicPr>
          <p:nvPr/>
        </p:nvPicPr>
        <p:blipFill>
          <a:blip r:embed="rId3"/>
          <a:stretch>
            <a:fillRect/>
          </a:stretch>
        </p:blipFill>
        <p:spPr>
          <a:xfrm>
            <a:off x="5756910" y="3190875"/>
            <a:ext cx="5956935" cy="2512695"/>
          </a:xfrm>
          <a:prstGeom prst="rect">
            <a:avLst/>
          </a:prstGeom>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5" name="图片 14"/>
          <p:cNvPicPr/>
          <p:nvPr/>
        </p:nvPicPr>
        <p:blipFill rotWithShape="1">
          <a:blip r:embed="rId1" cstate="print"/>
          <a:srcRect t="31823"/>
          <a:stretch>
            <a:fillRect/>
          </a:stretch>
        </p:blipFill>
        <p:spPr bwMode="auto">
          <a:xfrm>
            <a:off x="4176202" y="1672094"/>
            <a:ext cx="8015798" cy="3741853"/>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473948" y="979596"/>
            <a:ext cx="4378122" cy="1200329"/>
          </a:xfrm>
          <a:prstGeom prst="rect">
            <a:avLst/>
          </a:prstGeom>
        </p:spPr>
        <p:txBody>
          <a:bodyPr wrap="none">
            <a:spAutoFit/>
          </a:bodyPr>
          <a:lstStyle/>
          <a:p>
            <a:pPr>
              <a:lnSpc>
                <a:spcPct val="150000"/>
              </a:lnSpc>
              <a:buClr>
                <a:srgbClr val="127FB8"/>
              </a:buClr>
            </a:pPr>
            <a:r>
              <a:rPr lang="zh-CN" altLang="en-US" sz="2800" b="1" dirty="0" smtClean="0">
                <a:solidFill>
                  <a:schemeClr val="accent5"/>
                </a:solidFill>
                <a:latin typeface="Times New Roman" panose="02020603050405020304"/>
                <a:ea typeface="微软雅黑" panose="020B0503020204020204" pitchFamily="34" charset="-122"/>
              </a:rPr>
              <a:t>（二）</a:t>
            </a:r>
            <a:r>
              <a:rPr lang="zh-CN" altLang="en-US" sz="2800" b="1" dirty="0">
                <a:solidFill>
                  <a:schemeClr val="accent5"/>
                </a:solidFill>
                <a:latin typeface="Times New Roman" panose="02020603050405020304"/>
                <a:ea typeface="微软雅黑" panose="020B0503020204020204" pitchFamily="34" charset="-122"/>
              </a:rPr>
              <a:t>下颌骨</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颌面部唯一可动且最坚实的骨骼。</a:t>
            </a:r>
            <a:endParaRPr lang="en-US" altLang="zh-CN" sz="2000" b="1" dirty="0">
              <a:latin typeface="Times New Roman" panose="02020603050405020304"/>
              <a:ea typeface="微软雅黑" panose="020B0503020204020204" pitchFamily="34" charset="-122"/>
            </a:endParaRPr>
          </a:p>
        </p:txBody>
      </p:sp>
      <p:sp>
        <p:nvSpPr>
          <p:cNvPr id="11" name="Shape 103"/>
          <p:cNvSpPr/>
          <p:nvPr/>
        </p:nvSpPr>
        <p:spPr>
          <a:xfrm>
            <a:off x="473948" y="2227838"/>
            <a:ext cx="3374231" cy="1487587"/>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下颌体：</a:t>
            </a:r>
            <a:r>
              <a:rPr lang="zh-CN" altLang="en-US" sz="2000" dirty="0">
                <a:latin typeface="Times New Roman" panose="02020603050405020304"/>
                <a:ea typeface="微软雅黑" panose="020B0503020204020204" pitchFamily="34" charset="-122"/>
              </a:rPr>
              <a:t>分为上、下缘和内</a:t>
            </a:r>
            <a:r>
              <a:rPr lang="zh-CN" altLang="en-US" sz="2000" dirty="0" smtClean="0">
                <a:latin typeface="Times New Roman" panose="02020603050405020304"/>
                <a:ea typeface="微软雅黑" panose="020B0503020204020204" pitchFamily="34" charset="-122"/>
              </a:rPr>
              <a:t>外面。</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下颌支：</a:t>
            </a:r>
            <a:r>
              <a:rPr lang="zh-CN" altLang="en-US" sz="2000" dirty="0">
                <a:latin typeface="Times New Roman" panose="02020603050405020304"/>
                <a:ea typeface="微软雅黑" panose="020B0503020204020204" pitchFamily="34" charset="-122"/>
              </a:rPr>
              <a:t>髁突、</a:t>
            </a:r>
            <a:r>
              <a:rPr lang="zh-CN" altLang="en-US" sz="2000" dirty="0" smtClean="0">
                <a:latin typeface="Times New Roman" panose="02020603050405020304"/>
                <a:ea typeface="微软雅黑" panose="020B0503020204020204" pitchFamily="34" charset="-122"/>
              </a:rPr>
              <a:t>喙突。</a:t>
            </a:r>
            <a:endParaRPr lang="en-US" altLang="zh-CN" sz="2000" dirty="0">
              <a:latin typeface="Times New Roman" panose="02020603050405020304"/>
              <a:ea typeface="微软雅黑" panose="020B0503020204020204" pitchFamily="34" charset="-122"/>
            </a:endParaRPr>
          </a:p>
        </p:txBody>
      </p:sp>
      <p:sp>
        <p:nvSpPr>
          <p:cNvPr id="16" name="文本占位符 12"/>
          <p:cNvSpPr txBox="1"/>
          <p:nvPr/>
        </p:nvSpPr>
        <p:spPr>
          <a:xfrm>
            <a:off x="6641717" y="5120248"/>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下颌骨</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16" name="矩形 15"/>
          <p:cNvSpPr/>
          <p:nvPr/>
        </p:nvSpPr>
        <p:spPr>
          <a:xfrm>
            <a:off x="5439410" y="3263681"/>
            <a:ext cx="1313180" cy="987963"/>
          </a:xfrm>
          <a:prstGeom prst="rect">
            <a:avLst/>
          </a:prstGeom>
        </p:spPr>
        <p:txBody>
          <a:bodyPr wrap="none">
            <a:spAutoFit/>
          </a:bodyPr>
          <a:lstStyle/>
          <a:p>
            <a:pPr>
              <a:lnSpc>
                <a:spcPct val="150000"/>
              </a:lnSpc>
            </a:pPr>
            <a:r>
              <a:rPr lang="zh-CN" altLang="en-US" sz="4400" b="1" dirty="0">
                <a:solidFill>
                  <a:schemeClr val="tx1">
                    <a:lumMod val="75000"/>
                    <a:lumOff val="25000"/>
                  </a:schemeClr>
                </a:solidFill>
                <a:latin typeface="Times New Roman" panose="02020603050405020304"/>
                <a:ea typeface="微软雅黑" panose="020B0503020204020204" pitchFamily="34" charset="-122"/>
              </a:rPr>
              <a:t>概述</a:t>
            </a:r>
            <a:endParaRPr lang="en-US" altLang="zh-CN" sz="4400" b="1" dirty="0">
              <a:solidFill>
                <a:schemeClr val="tx1">
                  <a:lumMod val="75000"/>
                  <a:lumOff val="25000"/>
                </a:schemeClr>
              </a:solidFill>
              <a:latin typeface="Times New Roman" panose="02020603050405020304"/>
              <a:ea typeface="微软雅黑" panose="020B0503020204020204" pitchFamily="34" charset="-122"/>
            </a:endParaRPr>
          </a:p>
        </p:txBody>
      </p:sp>
      <p:sp>
        <p:nvSpPr>
          <p:cNvPr id="7" name="文本框 6"/>
          <p:cNvSpPr txBox="1"/>
          <p:nvPr/>
        </p:nvSpPr>
        <p:spPr>
          <a:xfrm>
            <a:off x="4970993" y="1957915"/>
            <a:ext cx="2250689" cy="499432"/>
          </a:xfrm>
          <a:prstGeom prst="rect">
            <a:avLst/>
          </a:prstGeom>
          <a:noFill/>
        </p:spPr>
        <p:txBody>
          <a:bodyPr wrap="square" rtlCol="0">
            <a:spAutoFit/>
          </a:bodyPr>
          <a:lstStyle/>
          <a:p>
            <a:pPr algn="ctr">
              <a:lnSpc>
                <a:spcPct val="150000"/>
              </a:lnSpc>
            </a:pPr>
            <a:r>
              <a:rPr lang="zh-CN" altLang="en-US" sz="2000" b="1" dirty="0">
                <a:solidFill>
                  <a:schemeClr val="bg1"/>
                </a:solidFill>
                <a:latin typeface="Times New Roman" panose="02020603050405020304"/>
                <a:ea typeface="微软雅黑" panose="020B0503020204020204" pitchFamily="34" charset="-122"/>
              </a:rPr>
              <a:t>第一节</a:t>
            </a:r>
            <a:endParaRPr lang="zh-CN" altLang="en-US" sz="2000" b="1" dirty="0">
              <a:solidFill>
                <a:schemeClr val="bg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5464289"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下颌骨的解剖特点及其临床意义</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6" name="文本框 5"/>
          <p:cNvSpPr txBox="1"/>
          <p:nvPr/>
        </p:nvSpPr>
        <p:spPr>
          <a:xfrm>
            <a:off x="477837" y="1493941"/>
            <a:ext cx="11236325" cy="2862322"/>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解剖薄弱部位：下颌骨的正中联合、颏孔区、下颌角、髁突颈。</a:t>
            </a:r>
            <a:endParaRPr lang="en-US" altLang="zh-CN"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血供较差且骨皮质致密：下颌骨的血供较上颌骨少，下颌骨骨折愈合时间较上颌骨骨折愈合慢。下颌骨的周围有强大致密的肌和筋膜包绕，当炎症化脓时不易得到引流，所以骨髓炎的发生较上颌骨为多。</a:t>
            </a:r>
            <a:endParaRPr lang="en-US" altLang="zh-CN"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下颌骨有强大的咀嚼肌群，下颌骨骨折时，骨折段不稳定，在张闭口时易受咀嚼肌收缩时的牵拉，发生骨折错位。</a:t>
            </a:r>
            <a:endParaRPr lang="zh-CN" altLang="zh-CN" sz="2000" dirty="0">
              <a:latin typeface="Times New Roman" panose="02020603050405020304"/>
              <a:ea typeface="微软雅黑" panose="020B0503020204020204" pitchFamily="34" charset="-122"/>
            </a:endParaRPr>
          </a:p>
        </p:txBody>
      </p:sp>
      <p:pic>
        <p:nvPicPr>
          <p:cNvPr id="4" name="图片 3" descr="下颌骨薄弱区"/>
          <p:cNvPicPr>
            <a:picLocks noChangeAspect="1"/>
          </p:cNvPicPr>
          <p:nvPr>
            <p:custDataLst>
              <p:tags r:id="rId1"/>
            </p:custDataLst>
          </p:nvPr>
        </p:nvPicPr>
        <p:blipFill>
          <a:blip r:embed="rId2"/>
          <a:stretch>
            <a:fillRect/>
          </a:stretch>
        </p:blipFill>
        <p:spPr>
          <a:xfrm>
            <a:off x="3190240" y="3999230"/>
            <a:ext cx="5397500" cy="2124075"/>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5464289" cy="56324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下颌骨的骨折</a:t>
            </a:r>
            <a:r>
              <a:rPr lang="en-US" altLang="zh-CN" sz="2000" b="1" dirty="0">
                <a:solidFill>
                  <a:schemeClr val="accent5"/>
                </a:solidFill>
                <a:latin typeface="Times New Roman" panose="02020603050405020304"/>
                <a:ea typeface="微软雅黑" panose="020B0503020204020204" pitchFamily="34" charset="-122"/>
              </a:rPr>
              <a:t>=</a:t>
            </a:r>
            <a:r>
              <a:rPr lang="zh-CN" altLang="en-US" sz="2000" b="1" dirty="0">
                <a:solidFill>
                  <a:schemeClr val="accent5"/>
                </a:solidFill>
                <a:latin typeface="Times New Roman" panose="02020603050405020304"/>
                <a:ea typeface="微软雅黑" panose="020B0503020204020204" pitchFamily="34" charset="-122"/>
              </a:rPr>
              <a:t>咬合错乱</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7" name="图片 6" descr="咬合错乱1"/>
          <p:cNvPicPr>
            <a:picLocks noChangeAspect="1"/>
          </p:cNvPicPr>
          <p:nvPr/>
        </p:nvPicPr>
        <p:blipFill>
          <a:blip r:embed="rId1"/>
          <a:stretch>
            <a:fillRect/>
          </a:stretch>
        </p:blipFill>
        <p:spPr>
          <a:xfrm>
            <a:off x="1217295" y="2100580"/>
            <a:ext cx="9117965" cy="3647440"/>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5" name="图片 14"/>
          <p:cNvPicPr/>
          <p:nvPr/>
        </p:nvPicPr>
        <p:blipFill rotWithShape="1">
          <a:blip r:embed="rId1" cstate="print"/>
          <a:srcRect t="17647"/>
          <a:stretch>
            <a:fillRect/>
          </a:stretch>
        </p:blipFill>
        <p:spPr bwMode="auto">
          <a:xfrm>
            <a:off x="4634327" y="1878228"/>
            <a:ext cx="5705252" cy="3506281"/>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388114" y="987523"/>
            <a:ext cx="1826141" cy="830997"/>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a:t>
            </a:r>
            <a:r>
              <a:rPr lang="zh-CN" altLang="en-US" sz="3200" b="1" dirty="0" smtClean="0">
                <a:solidFill>
                  <a:schemeClr val="accent5"/>
                </a:solidFill>
                <a:latin typeface="Times New Roman" panose="02020603050405020304"/>
                <a:ea typeface="微软雅黑" panose="020B0503020204020204" pitchFamily="34" charset="-122"/>
              </a:rPr>
              <a:t>肌肉</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矩形 7"/>
          <p:cNvSpPr/>
          <p:nvPr/>
        </p:nvSpPr>
        <p:spPr>
          <a:xfrm>
            <a:off x="477838" y="1655361"/>
            <a:ext cx="269817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（一）咀嚼肌群</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337724"/>
            <a:ext cx="337423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闭口肌群</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473065"/>
            <a:ext cx="5273675" cy="43624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咬肌、颞肌</a:t>
            </a:r>
            <a:endParaRPr lang="zh-CN" altLang="en-US" sz="1400" b="1" dirty="0">
              <a:latin typeface="Times New Roman" panose="02020603050405020304"/>
              <a:ea typeface="微软雅黑" panose="020B0503020204020204" pitchFamily="34" charset="-122"/>
            </a:endParaRPr>
          </a:p>
        </p:txBody>
      </p:sp>
      <p:sp>
        <p:nvSpPr>
          <p:cNvPr id="17" name="文本框 16"/>
          <p:cNvSpPr txBox="1"/>
          <p:nvPr/>
        </p:nvSpPr>
        <p:spPr>
          <a:xfrm>
            <a:off x="477838" y="2742481"/>
            <a:ext cx="6055296" cy="1938992"/>
          </a:xfrm>
          <a:prstGeom prst="rect">
            <a:avLst/>
          </a:prstGeom>
          <a:noFill/>
        </p:spPr>
        <p:txBody>
          <a:bodyPr wrap="square" rtlCol="0">
            <a:spAutoFit/>
          </a:bodyPr>
          <a:lstStyle/>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）咬肌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）颞肌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）翼内肌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en-US" sz="2000" dirty="0">
                <a:solidFill>
                  <a:schemeClr val="bg2">
                    <a:lumMod val="25000"/>
                  </a:schemeClr>
                </a:solidFill>
                <a:latin typeface="Times New Roman" panose="02020603050405020304"/>
                <a:ea typeface="微软雅黑" panose="020B0503020204020204" pitchFamily="34" charset="-122"/>
              </a:rPr>
              <a:t>）翼外肌</a:t>
            </a:r>
            <a:endParaRPr lang="zh-CN" altLang="en-US"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337423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开口肌群</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6" name="图片 5"/>
          <p:cNvPicPr/>
          <p:nvPr/>
        </p:nvPicPr>
        <p:blipFill rotWithShape="1">
          <a:blip r:embed="rId1" cstate="print"/>
          <a:srcRect t="34524"/>
          <a:stretch>
            <a:fillRect/>
          </a:stretch>
        </p:blipFill>
        <p:spPr bwMode="auto">
          <a:xfrm>
            <a:off x="4050407" y="1840216"/>
            <a:ext cx="6608165" cy="3334936"/>
          </a:xfrm>
          <a:prstGeom prst="rect">
            <a:avLst/>
          </a:prstGeom>
          <a:noFill/>
          <a:ln w="9525">
            <a:noFill/>
            <a:miter lim="800000"/>
            <a:headEnd/>
            <a:tailEnd/>
          </a:ln>
        </p:spPr>
      </p:pic>
      <p:sp>
        <p:nvSpPr>
          <p:cNvPr id="7" name="文本占位符 12"/>
          <p:cNvSpPr txBox="1"/>
          <p:nvPr/>
        </p:nvSpPr>
        <p:spPr>
          <a:xfrm>
            <a:off x="6288348" y="5175152"/>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降颌肌群</a:t>
            </a:r>
            <a:endParaRPr lang="zh-CN" altLang="en-US" sz="1400" b="1" dirty="0">
              <a:latin typeface="Times New Roman" panose="02020603050405020304"/>
              <a:ea typeface="微软雅黑" panose="020B0503020204020204" pitchFamily="34" charset="-122"/>
            </a:endParaRPr>
          </a:p>
        </p:txBody>
      </p:sp>
      <p:sp>
        <p:nvSpPr>
          <p:cNvPr id="8" name="文本框 7"/>
          <p:cNvSpPr txBox="1"/>
          <p:nvPr/>
        </p:nvSpPr>
        <p:spPr>
          <a:xfrm>
            <a:off x="477838" y="1511871"/>
            <a:ext cx="6055296" cy="1477328"/>
          </a:xfrm>
          <a:prstGeom prst="rect">
            <a:avLst/>
          </a:prstGeom>
          <a:noFill/>
        </p:spPr>
        <p:txBody>
          <a:bodyPr wrap="square" rtlCol="0">
            <a:spAutoFit/>
          </a:bodyPr>
          <a:lstStyle/>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）二腹肌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）下颌舌骨肌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）颏舌骨肌</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8" y="982584"/>
            <a:ext cx="269817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（二）表情肌群</a:t>
            </a:r>
            <a:endParaRPr lang="en-US" altLang="zh-CN" sz="2800" b="1" dirty="0">
              <a:solidFill>
                <a:schemeClr val="accent5"/>
              </a:solidFill>
              <a:latin typeface="Times New Roman" panose="02020603050405020304"/>
              <a:ea typeface="微软雅黑" panose="020B0503020204020204" pitchFamily="34" charset="-122"/>
            </a:endParaRPr>
          </a:p>
        </p:txBody>
      </p:sp>
      <p:pic>
        <p:nvPicPr>
          <p:cNvPr id="8" name="图片 7"/>
          <p:cNvPicPr/>
          <p:nvPr/>
        </p:nvPicPr>
        <p:blipFill rotWithShape="1">
          <a:blip r:embed="rId1" cstate="print"/>
          <a:srcRect t="15237"/>
          <a:stretch>
            <a:fillRect/>
          </a:stretch>
        </p:blipFill>
        <p:spPr bwMode="auto">
          <a:xfrm>
            <a:off x="5309417" y="1872070"/>
            <a:ext cx="5274310" cy="3240245"/>
          </a:xfrm>
          <a:prstGeom prst="rect">
            <a:avLst/>
          </a:prstGeom>
          <a:noFill/>
          <a:ln w="9525">
            <a:noFill/>
            <a:miter lim="800000"/>
            <a:headEnd/>
            <a:tailEnd/>
          </a:ln>
        </p:spPr>
      </p:pic>
      <p:sp>
        <p:nvSpPr>
          <p:cNvPr id="9" name="文本占位符 12"/>
          <p:cNvSpPr txBox="1"/>
          <p:nvPr/>
        </p:nvSpPr>
        <p:spPr>
          <a:xfrm>
            <a:off x="6521895" y="5243379"/>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面部表情肌</a:t>
            </a:r>
            <a:endParaRPr lang="zh-CN" altLang="en-US" sz="1400" b="1" dirty="0">
              <a:latin typeface="Times New Roman" panose="02020603050405020304"/>
              <a:ea typeface="微软雅黑" panose="020B0503020204020204" pitchFamily="34" charset="-122"/>
            </a:endParaRPr>
          </a:p>
        </p:txBody>
      </p:sp>
      <p:sp>
        <p:nvSpPr>
          <p:cNvPr id="2" name="矩形 1"/>
          <p:cNvSpPr/>
          <p:nvPr/>
        </p:nvSpPr>
        <p:spPr>
          <a:xfrm>
            <a:off x="477838" y="1780811"/>
            <a:ext cx="1672253" cy="3730317"/>
          </a:xfrm>
          <a:prstGeom prst="rect">
            <a:avLst/>
          </a:prstGeom>
        </p:spPr>
        <p:txBody>
          <a:bodyPr wrap="none">
            <a:spAutoFit/>
          </a:bodyPr>
          <a:lstStyle/>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眼轮匝肌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皱眉肌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鼻肌</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口轮匝肌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提上唇肌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颧肌</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u"/>
            </a:pPr>
            <a:endParaRPr lang="zh-CN" altLang="en-US" sz="2000" dirty="0">
              <a:latin typeface="Times New Roman" panose="02020603050405020304"/>
              <a:ea typeface="微软雅黑" panose="020B0503020204020204" pitchFamily="34" charset="-122"/>
            </a:endParaRPr>
          </a:p>
        </p:txBody>
      </p:sp>
      <p:sp>
        <p:nvSpPr>
          <p:cNvPr id="4" name="矩形 3"/>
          <p:cNvSpPr/>
          <p:nvPr/>
        </p:nvSpPr>
        <p:spPr>
          <a:xfrm>
            <a:off x="2908631" y="1768955"/>
            <a:ext cx="1736373" cy="2807756"/>
          </a:xfrm>
          <a:prstGeom prst="rect">
            <a:avLst/>
          </a:prstGeom>
        </p:spPr>
        <p:txBody>
          <a:bodyPr wrap="none">
            <a:spAutoFit/>
          </a:bodyPr>
          <a:lstStyle/>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尖牙肌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降下唇肌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笑</a:t>
            </a:r>
            <a:r>
              <a:rPr lang="zh-CN" altLang="zh-CN" sz="2000" dirty="0">
                <a:latin typeface="Times New Roman" panose="02020603050405020304"/>
                <a:ea typeface="微软雅黑" panose="020B0503020204020204" pitchFamily="34" charset="-122"/>
              </a:rPr>
              <a:t>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三角肌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颊肌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颏肌 </a:t>
            </a:r>
            <a:endParaRPr lang="en-US"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82930" y="978096"/>
            <a:ext cx="1826141"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四、血管</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矩形 7"/>
          <p:cNvSpPr/>
          <p:nvPr/>
        </p:nvSpPr>
        <p:spPr>
          <a:xfrm>
            <a:off x="1110298" y="1690916"/>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（一）动脉</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1288098" y="2353089"/>
            <a:ext cx="3374231" cy="287147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颌面部血液供应主要来自颈外动脉的分支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舌动脉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zh-CN" sz="2000" dirty="0">
                <a:latin typeface="Times New Roman" panose="02020603050405020304"/>
                <a:ea typeface="微软雅黑" panose="020B0503020204020204" pitchFamily="34" charset="-122"/>
              </a:rPr>
              <a:t>面动脉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上颌动脉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zh-CN" sz="2000" dirty="0">
                <a:latin typeface="Times New Roman" panose="02020603050405020304"/>
                <a:ea typeface="微软雅黑" panose="020B0503020204020204" pitchFamily="34" charset="-122"/>
              </a:rPr>
              <a:t>颞浅动脉</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002655" y="5833745"/>
            <a:ext cx="527304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颈动脉分支</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t="11218"/>
          <a:stretch>
            <a:fillRect/>
          </a:stretch>
        </p:blipFill>
        <p:spPr bwMode="auto">
          <a:xfrm>
            <a:off x="4837430" y="1877695"/>
            <a:ext cx="5551170" cy="39560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868363" y="956872"/>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（二）静脉</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949008" y="1690725"/>
            <a:ext cx="3374231" cy="3794760"/>
          </a:xfrm>
          <a:prstGeom prst="rect">
            <a:avLst/>
          </a:prstGeom>
          <a:ln w="12700">
            <a:miter lim="400000"/>
          </a:ln>
        </p:spPr>
        <p:txBody>
          <a:bodyPr wrap="square" lIns="50800" tIns="50800" rIns="50800" bIns="50800" anchor="t">
            <a:spAutoFit/>
          </a:bodyPr>
          <a:lstStyle/>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分类</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静脉网</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面前静脉</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面后静脉</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深静脉网</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翼静脉丛（翼丛）</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特点：静脉瓣较少或无瓣膜(危险三角)   </a:t>
            </a:r>
            <a:endParaRPr sz="2000" dirty="0">
              <a:solidFill>
                <a:schemeClr val="bg2">
                  <a:lumMod val="25000"/>
                </a:schemeClr>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0" y="5721350"/>
            <a:ext cx="527304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颌面部静脉系统</a:t>
            </a:r>
            <a:endParaRPr lang="zh-CN" altLang="en-US" sz="1400" b="1" dirty="0">
              <a:latin typeface="Times New Roman" panose="02020603050405020304"/>
              <a:ea typeface="微软雅黑" panose="020B0503020204020204" pitchFamily="34" charset="-122"/>
            </a:endParaRPr>
          </a:p>
        </p:txBody>
      </p:sp>
      <p:pic>
        <p:nvPicPr>
          <p:cNvPr id="3" name="图片 2" descr="面部浅部静脉"/>
          <p:cNvPicPr>
            <a:picLocks noChangeAspect="1"/>
          </p:cNvPicPr>
          <p:nvPr/>
        </p:nvPicPr>
        <p:blipFill>
          <a:blip r:embed="rId1"/>
          <a:stretch>
            <a:fillRect/>
          </a:stretch>
        </p:blipFill>
        <p:spPr>
          <a:xfrm>
            <a:off x="4323715" y="1619250"/>
            <a:ext cx="6219825" cy="4200525"/>
          </a:xfrm>
          <a:prstGeom prst="rect">
            <a:avLst/>
          </a:prstGeom>
        </p:spPr>
      </p:pic>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81988" y="978096"/>
            <a:ext cx="2646878"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五、淋巴组织</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960" y="5717540"/>
            <a:ext cx="5273040" cy="43624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颌面部淋巴结的分布</a:t>
            </a:r>
            <a:endParaRPr lang="zh-CN" altLang="en-US" sz="1400" b="1" dirty="0">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t="14534"/>
          <a:stretch>
            <a:fillRect/>
          </a:stretch>
        </p:blipFill>
        <p:spPr bwMode="auto">
          <a:xfrm>
            <a:off x="6105427" y="2026767"/>
            <a:ext cx="5034680" cy="3534307"/>
          </a:xfrm>
          <a:prstGeom prst="rect">
            <a:avLst/>
          </a:prstGeom>
          <a:noFill/>
          <a:ln w="9525">
            <a:noFill/>
            <a:miter lim="800000"/>
            <a:headEnd/>
            <a:tailEnd/>
          </a:ln>
        </p:spPr>
      </p:pic>
      <p:sp>
        <p:nvSpPr>
          <p:cNvPr id="2" name="矩形 1"/>
          <p:cNvSpPr/>
          <p:nvPr/>
        </p:nvSpPr>
        <p:spPr>
          <a:xfrm>
            <a:off x="672465" y="1721485"/>
            <a:ext cx="5803265" cy="1486535"/>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颌面部常见而较重要的淋巴结有腮腺淋巴结、颌上淋巴结、下颌下淋巴结、颏下淋巴结和位于颈部的颈浅和颈深淋巴结</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
        <p:nvSpPr>
          <p:cNvPr id="6" name="文本框 5"/>
          <p:cNvSpPr txBox="1"/>
          <p:nvPr/>
        </p:nvSpPr>
        <p:spPr>
          <a:xfrm>
            <a:off x="598805" y="3450590"/>
            <a:ext cx="5599430" cy="2399665"/>
          </a:xfrm>
          <a:prstGeom prst="rect">
            <a:avLst/>
          </a:prstGeom>
          <a:noFill/>
        </p:spPr>
        <p:txBody>
          <a:bodyPr wrap="square" rtlCol="0">
            <a:spAutoFit/>
          </a:bodyPr>
          <a:p>
            <a:pPr marL="342900" indent="-342900" algn="l">
              <a:lnSpc>
                <a:spcPct val="150000"/>
              </a:lnSpc>
              <a:buClr>
                <a:srgbClr val="127FB8"/>
              </a:buClr>
              <a:buSzTx/>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临床意义：口腔颌面颈部的淋巴组织（淋巴结和淋巴管）十分丰富；共同组成此部的防御系统。正常情况下，淋巴结的硬度与软组织相似，不易触及。感染状态下淋巴结会肿大和疼痛；肿瘤侵及淋巴结呈现无痛增大。</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73503" y="978096"/>
            <a:ext cx="1826141"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六、神经</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60451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三叉神经及面神经分支</a:t>
            </a:r>
            <a:endParaRPr lang="zh-CN" altLang="en-US" sz="1400" b="1" dirty="0">
              <a:latin typeface="Times New Roman" panose="02020603050405020304"/>
              <a:ea typeface="微软雅黑" panose="020B0503020204020204" pitchFamily="34" charset="-122"/>
            </a:endParaRPr>
          </a:p>
        </p:txBody>
      </p:sp>
      <p:pic>
        <p:nvPicPr>
          <p:cNvPr id="6" name="图片 5"/>
          <p:cNvPicPr/>
          <p:nvPr/>
        </p:nvPicPr>
        <p:blipFill rotWithShape="1">
          <a:blip r:embed="rId1" cstate="print"/>
          <a:srcRect t="16468"/>
          <a:stretch>
            <a:fillRect/>
          </a:stretch>
        </p:blipFill>
        <p:spPr bwMode="auto">
          <a:xfrm>
            <a:off x="5055416" y="2224517"/>
            <a:ext cx="5274310" cy="3185240"/>
          </a:xfrm>
          <a:prstGeom prst="rect">
            <a:avLst/>
          </a:prstGeom>
          <a:noFill/>
          <a:ln w="9525">
            <a:noFill/>
            <a:miter lim="800000"/>
            <a:headEnd/>
            <a:tailEnd/>
          </a:ln>
        </p:spPr>
      </p:pic>
      <p:sp>
        <p:nvSpPr>
          <p:cNvPr id="9" name="矩形 8"/>
          <p:cNvSpPr/>
          <p:nvPr/>
        </p:nvSpPr>
        <p:spPr>
          <a:xfrm>
            <a:off x="477838" y="1723367"/>
            <a:ext cx="2698175"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（一）三叉神经</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309324"/>
            <a:ext cx="7706579" cy="509691"/>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三叉神经分支：</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3" name="文本框 12"/>
          <p:cNvSpPr txBox="1"/>
          <p:nvPr/>
        </p:nvSpPr>
        <p:spPr>
          <a:xfrm>
            <a:off x="477838" y="2743556"/>
            <a:ext cx="6055296" cy="1422762"/>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）眼支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）上颌支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）下颌支</a:t>
            </a:r>
            <a:endParaRPr lang="en-US" altLang="zh-CN" sz="2000" dirty="0">
              <a:solidFill>
                <a:srgbClr val="FF0000"/>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67690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三叉神经及面神经分支</a:t>
            </a:r>
            <a:endParaRPr lang="zh-CN" altLang="en-US" sz="1400" b="1" dirty="0">
              <a:latin typeface="Times New Roman" panose="02020603050405020304"/>
              <a:ea typeface="微软雅黑" panose="020B0503020204020204" pitchFamily="34" charset="-122"/>
            </a:endParaRPr>
          </a:p>
        </p:txBody>
      </p:sp>
      <p:sp>
        <p:nvSpPr>
          <p:cNvPr id="9" name="矩形 8"/>
          <p:cNvSpPr/>
          <p:nvPr/>
        </p:nvSpPr>
        <p:spPr>
          <a:xfrm>
            <a:off x="477838" y="984250"/>
            <a:ext cx="2339102"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（二）面神经</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1529369"/>
            <a:ext cx="7706579" cy="564257"/>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面神经分支：</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3" name="文本框 12"/>
          <p:cNvSpPr txBox="1"/>
          <p:nvPr/>
        </p:nvSpPr>
        <p:spPr>
          <a:xfrm>
            <a:off x="477838" y="2153534"/>
            <a:ext cx="6055296" cy="2400657"/>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）颞支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）颧支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）颊支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en-US" sz="2000" dirty="0">
                <a:solidFill>
                  <a:schemeClr val="bg2">
                    <a:lumMod val="25000"/>
                  </a:schemeClr>
                </a:solidFill>
                <a:latin typeface="Times New Roman" panose="02020603050405020304"/>
                <a:ea typeface="微软雅黑" panose="020B0503020204020204" pitchFamily="34" charset="-122"/>
              </a:rPr>
              <a:t>）下颌缘支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5</a:t>
            </a:r>
            <a:r>
              <a:rPr lang="zh-CN" altLang="en-US" sz="2000" dirty="0">
                <a:solidFill>
                  <a:schemeClr val="bg2">
                    <a:lumMod val="25000"/>
                  </a:schemeClr>
                </a:solidFill>
                <a:latin typeface="Times New Roman" panose="02020603050405020304"/>
                <a:ea typeface="微软雅黑" panose="020B0503020204020204" pitchFamily="34" charset="-122"/>
              </a:rPr>
              <a:t>）颈支</a:t>
            </a:r>
            <a:endParaRPr lang="en-US" altLang="zh-CN" sz="2000" dirty="0">
              <a:solidFill>
                <a:srgbClr val="FF0000"/>
              </a:solidFill>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l="15580" t="8544"/>
          <a:stretch>
            <a:fillRect/>
          </a:stretch>
        </p:blipFill>
        <p:spPr bwMode="auto">
          <a:xfrm>
            <a:off x="4603447" y="1252210"/>
            <a:ext cx="4049487" cy="433528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76630"/>
          </a:xfrm>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第一节 概述</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圆角 23"/>
          <p:cNvSpPr/>
          <p:nvPr/>
        </p:nvSpPr>
        <p:spPr>
          <a:xfrm>
            <a:off x="4188056" y="170849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口腔及颌面部的区域划分</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4188057" y="2792228"/>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口腔颌面部的主要生理功能</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4189068" y="387596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口腔颌面部的解剖生理特点及其临床意义</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3389969"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3385131"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3392388"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5" name="矩形 4"/>
          <p:cNvSpPr/>
          <p:nvPr/>
        </p:nvSpPr>
        <p:spPr>
          <a:xfrm>
            <a:off x="477838" y="1794475"/>
            <a:ext cx="5618162" cy="3970318"/>
          </a:xfrm>
          <a:prstGeom prst="rect">
            <a:avLst/>
          </a:prstGeom>
        </p:spPr>
        <p:txBody>
          <a:bodyPr wrap="square">
            <a:spAutoFit/>
          </a:bodyPr>
          <a:lstStyle/>
          <a:p>
            <a:pPr marL="342900" indent="-342900">
              <a:lnSpc>
                <a:spcPct val="150000"/>
              </a:lnSpc>
              <a:buClr>
                <a:srgbClr val="127FB8"/>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唾液腺</a:t>
            </a: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salivary gland</a:t>
            </a:r>
            <a:r>
              <a:rPr lang="zh-CN" altLang="en-US" sz="2000" b="1" dirty="0">
                <a:solidFill>
                  <a:schemeClr val="accent5"/>
                </a:solidFill>
                <a:latin typeface="Times New Roman" panose="02020603050405020304"/>
                <a:ea typeface="微软雅黑" panose="020B0503020204020204" pitchFamily="34" charset="-122"/>
              </a:rPr>
              <a:t>）</a:t>
            </a:r>
            <a:endParaRPr lang="en-US" altLang="zh-CN" sz="2000" b="1" dirty="0">
              <a:solidFill>
                <a:schemeClr val="accent5"/>
              </a:solidFill>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由左右对称的三对大唾液腺，即腮腺、下颌下腺和舌下腺，以及遍布于唇、颊、腭、舌等处黏膜下的小黏液腺构成，各有导管开口于口腔。</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作用：</a:t>
            </a:r>
            <a:r>
              <a:rPr lang="zh-CN" altLang="zh-CN" sz="2000" dirty="0">
                <a:latin typeface="Times New Roman" panose="02020603050405020304"/>
                <a:ea typeface="微软雅黑" panose="020B0503020204020204" pitchFamily="34" charset="-122"/>
              </a:rPr>
              <a:t>润湿口腔，软化食物</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消化食物和抑制致病菌活动的作用。</a:t>
            </a:r>
            <a:endParaRPr lang="zh-CN" altLang="zh-CN" sz="2000" dirty="0">
              <a:latin typeface="Times New Roman" panose="02020603050405020304"/>
              <a:ea typeface="微软雅黑" panose="020B0503020204020204" pitchFamily="34" charset="-122"/>
            </a:endParaRPr>
          </a:p>
          <a:p>
            <a:pPr>
              <a:lnSpc>
                <a:spcPct val="150000"/>
              </a:lnSpc>
            </a:pPr>
            <a:r>
              <a:rPr lang="en-US" altLang="zh-CN" sz="2800" dirty="0">
                <a:latin typeface="Times New Roman" panose="02020603050405020304"/>
                <a:ea typeface="微软雅黑" panose="020B0503020204020204" pitchFamily="34" charset="-122"/>
              </a:rPr>
              <a:t> </a:t>
            </a:r>
            <a:endParaRPr lang="zh-CN" altLang="zh-CN" sz="2800" dirty="0">
              <a:latin typeface="Times New Roman" panose="02020603050405020304"/>
              <a:ea typeface="微软雅黑" panose="020B0503020204020204" pitchFamily="34" charset="-122"/>
            </a:endParaRPr>
          </a:p>
        </p:txBody>
      </p:sp>
      <p:sp>
        <p:nvSpPr>
          <p:cNvPr id="6" name="矩形 5"/>
          <p:cNvSpPr/>
          <p:nvPr/>
        </p:nvSpPr>
        <p:spPr>
          <a:xfrm>
            <a:off x="4973673" y="984250"/>
            <a:ext cx="223651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七、唾液腺</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640570" y="5547995"/>
            <a:ext cx="2551430" cy="43370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唾液腺</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l="6658" t="10083"/>
          <a:stretch>
            <a:fillRect/>
          </a:stretch>
        </p:blipFill>
        <p:spPr bwMode="auto">
          <a:xfrm>
            <a:off x="6550306" y="1794475"/>
            <a:ext cx="4923155" cy="374043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477838" y="984250"/>
            <a:ext cx="10752667" cy="4524315"/>
          </a:xfrm>
          <a:prstGeom prst="rect">
            <a:avLst/>
          </a:prstGeom>
        </p:spPr>
        <p:txBody>
          <a:bodyPr wrap="squar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（一）腮腺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腮腺是最大的一对唾液腺，其分泌液主要为浆液。 </a:t>
            </a:r>
            <a:endParaRPr lang="zh-CN" altLang="zh-CN" sz="2000" dirty="0">
              <a:latin typeface="Times New Roman" panose="02020603050405020304"/>
              <a:ea typeface="微软雅黑" panose="020B0503020204020204" pitchFamily="34" charset="-122"/>
            </a:endParaRPr>
          </a:p>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（二）下颌下腺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位于下颌下三角内，形似核桃，分泌液主要为浆液，含有少量黏液。 </a:t>
            </a:r>
            <a:endParaRPr lang="en-US" altLang="zh-CN" sz="2000" b="1" dirty="0">
              <a:latin typeface="Times New Roman" panose="02020603050405020304"/>
              <a:ea typeface="微软雅黑" panose="020B0503020204020204" pitchFamily="34" charset="-122"/>
            </a:endParaRPr>
          </a:p>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（三）舌下腺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位于口底舌下，为最小的一对大唾液腺。分泌液主要为黏液，含有少量浆液。 </a:t>
            </a:r>
            <a:endParaRPr lang="en-US" altLang="zh-CN" sz="2000" b="1" dirty="0">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7377" y="984250"/>
            <a:ext cx="3057247"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八、颞下颌关节</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8183880" y="5524500"/>
            <a:ext cx="4008120" cy="44323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颞下颌关节的结构</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t="22292"/>
          <a:stretch>
            <a:fillRect/>
          </a:stretch>
        </p:blipFill>
        <p:spPr bwMode="auto">
          <a:xfrm>
            <a:off x="6061591" y="2012639"/>
            <a:ext cx="5646502" cy="3357845"/>
          </a:xfrm>
          <a:prstGeom prst="rect">
            <a:avLst/>
          </a:prstGeom>
          <a:noFill/>
          <a:ln w="9525">
            <a:noFill/>
            <a:miter lim="800000"/>
            <a:headEnd/>
            <a:tailEnd/>
          </a:ln>
        </p:spPr>
      </p:pic>
      <p:sp>
        <p:nvSpPr>
          <p:cNvPr id="2" name="矩形 1"/>
          <p:cNvSpPr/>
          <p:nvPr/>
        </p:nvSpPr>
        <p:spPr>
          <a:xfrm>
            <a:off x="485403" y="1824099"/>
            <a:ext cx="5610597" cy="378565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颞下颌关节</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temporomandibular joint</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全身唯一的联动关节，头面部唯一的活动关节。</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功能：</a:t>
            </a:r>
            <a:r>
              <a:rPr lang="zh-CN" altLang="zh-CN" sz="2000" dirty="0">
                <a:latin typeface="Times New Roman" panose="02020603050405020304"/>
                <a:ea typeface="微软雅黑" panose="020B0503020204020204" pitchFamily="34" charset="-122"/>
              </a:rPr>
              <a:t>转动和滑动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与咀嚼、语言、表情等功能密切相关。</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颞骨关节窝、关节结节、下颌骨髁突以及位于两者间的关节盘、关节囊和周围的韧带所构成</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章节小结</a:t>
            </a:r>
            <a:endParaRPr lang="zh-CN" altLang="en-US" sz="3200" b="1">
              <a:latin typeface="微软雅黑" panose="020B0503020204020204" pitchFamily="34" charset="-122"/>
              <a:ea typeface="微软雅黑" panose="020B0503020204020204" pitchFamily="34" charset="-122"/>
            </a:endParaRPr>
          </a:p>
        </p:txBody>
      </p:sp>
      <p:sp>
        <p:nvSpPr>
          <p:cNvPr id="12" name="TextBox 9"/>
          <p:cNvSpPr txBox="1"/>
          <p:nvPr/>
        </p:nvSpPr>
        <p:spPr>
          <a:xfrm>
            <a:off x="1997338" y="1989058"/>
            <a:ext cx="8315585" cy="3758978"/>
          </a:xfrm>
          <a:prstGeom prst="rect">
            <a:avLst/>
          </a:prstGeom>
          <a:noFill/>
        </p:spPr>
        <p:txBody>
          <a:bodyPr wrap="square" lIns="68580" tIns="34290" rIns="68580" bIns="34290" rtlCol="0">
            <a:spAutoFit/>
          </a:bodyPr>
          <a:lstStyle/>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口腔及颌面部的区域划分</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口腔前庭</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固有口腔</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牙、乳牙与恒牙</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上颌骨、下颌骨</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咀嚼肌群</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血管</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三叉神经、面神经</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口腔及颌面部区域划分</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唾液腺</a:t>
            </a:r>
            <a:endParaRPr lang="en-US" altLang="zh-CN" b="1" dirty="0">
              <a:solidFill>
                <a:prstClr val="black"/>
              </a:solidFill>
              <a:latin typeface="Times New Roman" panose="02020603050405020304"/>
              <a:ea typeface="微软雅黑" panose="020B0503020204020204" pitchFamily="34" charset="-122"/>
            </a:endParaRPr>
          </a:p>
          <a:p>
            <a:pPr marL="457200" lvl="0" indent="-457200">
              <a:lnSpc>
                <a:spcPct val="150000"/>
              </a:lnSpc>
              <a:buClr>
                <a:schemeClr val="accent5"/>
              </a:buClr>
              <a:buFont typeface="Wingdings" panose="05000000000000000000" pitchFamily="2" charset="2"/>
              <a:buChar char="þ"/>
              <a:defRPr/>
            </a:pPr>
            <a:endParaRPr lang="en-US" altLang="zh-CN" b="1" dirty="0">
              <a:solidFill>
                <a:prstClr val="black"/>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思考题</a:t>
            </a:r>
            <a:endParaRPr lang="zh-CN" altLang="en-US" sz="3200" b="1">
              <a:latin typeface="微软雅黑" panose="020B0503020204020204" pitchFamily="34" charset="-122"/>
              <a:ea typeface="微软雅黑" panose="020B0503020204020204" pitchFamily="34" charset="-122"/>
            </a:endParaRPr>
          </a:p>
        </p:txBody>
      </p:sp>
      <p:sp>
        <p:nvSpPr>
          <p:cNvPr id="3" name="文本框 2"/>
          <p:cNvSpPr txBox="1"/>
          <p:nvPr/>
        </p:nvSpPr>
        <p:spPr>
          <a:xfrm>
            <a:off x="1831340" y="2294255"/>
            <a:ext cx="7055485" cy="891540"/>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1.牙体组织由那几部分组成？</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2.口腔颌面部的涎腺由哪几大腺体组成</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5" name="矩形 4"/>
          <p:cNvSpPr/>
          <p:nvPr/>
        </p:nvSpPr>
        <p:spPr>
          <a:xfrm>
            <a:off x="477838" y="1859414"/>
            <a:ext cx="5171422" cy="2862322"/>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口腔颌面部</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oral and maxillofacial region</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即口腔与颌面部的统称，位于颜面部的下</a:t>
            </a:r>
            <a:r>
              <a:rPr lang="en-US" altLang="zh-CN" sz="2000" dirty="0">
                <a:latin typeface="Times New Roman" panose="02020603050405020304"/>
                <a:ea typeface="微软雅黑" panose="020B0503020204020204" pitchFamily="34" charset="-122"/>
              </a:rPr>
              <a:t>2/3</a:t>
            </a:r>
            <a:r>
              <a:rPr lang="zh-CN" altLang="zh-CN"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颜面部</a:t>
            </a:r>
            <a:r>
              <a:rPr lang="zh-CN" altLang="zh-CN" sz="2000" dirty="0">
                <a:latin typeface="Times New Roman" panose="02020603050405020304"/>
                <a:ea typeface="微软雅黑" panose="020B0503020204020204" pitchFamily="34" charset="-122"/>
              </a:rPr>
              <a:t>即俗称的脸部、面部，上至发际、下至下颌骨下缘或颏下点、两侧至下颌支后缘或颞骨乳突之间的区域 </a:t>
            </a:r>
            <a:r>
              <a:rPr lang="zh-CN" altLang="en-US" sz="2000" dirty="0">
                <a:latin typeface="Times New Roman" panose="02020603050405020304"/>
                <a:ea typeface="微软雅黑" panose="020B0503020204020204" pitchFamily="34" charset="-122"/>
              </a:rPr>
              <a:t>。</a:t>
            </a:r>
            <a:endParaRPr lang="zh-CN" altLang="en-US" sz="2000" dirty="0">
              <a:latin typeface="Times New Roman" panose="02020603050405020304"/>
              <a:ea typeface="微软雅黑" panose="020B0503020204020204" pitchFamily="34" charset="-122"/>
            </a:endParaRPr>
          </a:p>
        </p:txBody>
      </p:sp>
      <p:sp>
        <p:nvSpPr>
          <p:cNvPr id="6" name="文本占位符 1"/>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7" name="图片占位符 2"/>
          <p:cNvPicPr>
            <a:picLocks noChangeAspect="1"/>
          </p:cNvPicPr>
          <p:nvPr/>
        </p:nvPicPr>
        <p:blipFill rotWithShape="1">
          <a:blip r:embed="rId1" cstate="print"/>
          <a:srcRect l="23048" t="9078" r="9468"/>
          <a:stretch>
            <a:fillRect/>
          </a:stretch>
        </p:blipFill>
        <p:spPr>
          <a:xfrm>
            <a:off x="7381187" y="1859414"/>
            <a:ext cx="3190399" cy="3910903"/>
          </a:xfrm>
          <a:prstGeom prst="rect">
            <a:avLst/>
          </a:prstGeom>
        </p:spPr>
      </p:pic>
      <p:sp>
        <p:nvSpPr>
          <p:cNvPr id="8" name="文本占位符 12"/>
          <p:cNvSpPr txBox="1"/>
          <p:nvPr/>
        </p:nvSpPr>
        <p:spPr>
          <a:xfrm>
            <a:off x="8249884" y="5737759"/>
            <a:ext cx="2090983" cy="45795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颜面部的范围</a:t>
            </a:r>
            <a:endParaRPr lang="zh-CN" altLang="en-US" sz="1400" b="1" dirty="0">
              <a:latin typeface="Times New Roman" panose="02020603050405020304"/>
              <a:ea typeface="微软雅黑" panose="020B0503020204020204" pitchFamily="34" charset="-122"/>
            </a:endParaRPr>
          </a:p>
        </p:txBody>
      </p:sp>
      <p:sp>
        <p:nvSpPr>
          <p:cNvPr id="9" name="矩形 8"/>
          <p:cNvSpPr/>
          <p:nvPr/>
        </p:nvSpPr>
        <p:spPr>
          <a:xfrm>
            <a:off x="3343026" y="980011"/>
            <a:ext cx="551946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一、口腔及颌面部的区域划分</a:t>
            </a:r>
            <a:endParaRPr lang="en-US" altLang="zh-CN" sz="32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6" name="图片占位符 4"/>
          <p:cNvPicPr>
            <a:picLocks noChangeAspect="1"/>
          </p:cNvPicPr>
          <p:nvPr/>
        </p:nvPicPr>
        <p:blipFill rotWithShape="1">
          <a:blip r:embed="rId1" cstate="print"/>
          <a:srcRect l="24147" t="8070" r="24147"/>
          <a:stretch>
            <a:fillRect/>
          </a:stretch>
        </p:blipFill>
        <p:spPr>
          <a:xfrm>
            <a:off x="7323009" y="1255247"/>
            <a:ext cx="3210300" cy="3978896"/>
          </a:xfrm>
          <a:prstGeom prst="rect">
            <a:avLst/>
          </a:prstGeom>
        </p:spPr>
      </p:pic>
      <p:sp>
        <p:nvSpPr>
          <p:cNvPr id="7" name="文本占位符 12"/>
          <p:cNvSpPr>
            <a:spLocks noGrp="1"/>
          </p:cNvSpPr>
          <p:nvPr>
            <p:ph type="body" sz="quarter" idx="4294967295"/>
          </p:nvPr>
        </p:nvSpPr>
        <p:spPr>
          <a:xfrm>
            <a:off x="7982585" y="5234305"/>
            <a:ext cx="3108325" cy="31877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面上、面中、面下三部分</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84123" y="1478746"/>
            <a:ext cx="6161773" cy="2400657"/>
          </a:xfrm>
          <a:prstGeom prst="rect">
            <a:avLst/>
          </a:prstGeom>
        </p:spPr>
        <p:txBody>
          <a:bodyPr wrap="square">
            <a:spAutoFit/>
          </a:bodyPr>
          <a:lstStyle/>
          <a:p>
            <a:pPr marL="342900" indent="-342900">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颜面部分为面上、面中、面下三部分。以两眉弓中间连线为第一横线，以口裂水平线为第二横线。</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rgbClr val="5B9BD5"/>
                </a:solidFill>
                <a:latin typeface="Times New Roman" panose="02020603050405020304"/>
                <a:ea typeface="微软雅黑" panose="020B0503020204020204" pitchFamily="34" charset="-122"/>
              </a:rPr>
              <a:t>面上部：</a:t>
            </a:r>
            <a:r>
              <a:rPr lang="zh-CN" altLang="zh-CN" sz="2000" dirty="0">
                <a:latin typeface="Times New Roman" panose="02020603050405020304"/>
                <a:ea typeface="微软雅黑" panose="020B0503020204020204" pitchFamily="34" charset="-122"/>
              </a:rPr>
              <a:t>额部发际与第一横线间的区域；</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rgbClr val="5B9BD5"/>
                </a:solidFill>
                <a:latin typeface="Times New Roman" panose="02020603050405020304"/>
                <a:ea typeface="微软雅黑" panose="020B0503020204020204" pitchFamily="34" charset="-122"/>
              </a:rPr>
              <a:t>面中部</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第一和第二横线间的区域；</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rgbClr val="5B9BD5"/>
                </a:solidFill>
                <a:latin typeface="Times New Roman" panose="02020603050405020304"/>
                <a:ea typeface="微软雅黑" panose="020B0503020204020204" pitchFamily="34" charset="-122"/>
              </a:rPr>
              <a:t>面下部：</a:t>
            </a:r>
            <a:r>
              <a:rPr lang="zh-CN" altLang="zh-CN" sz="2000" dirty="0">
                <a:latin typeface="Times New Roman" panose="02020603050405020304"/>
                <a:ea typeface="微软雅黑" panose="020B0503020204020204" pitchFamily="34" charset="-122"/>
              </a:rPr>
              <a:t>第二横线与舌骨水平线间的区域。 </a:t>
            </a:r>
            <a:r>
              <a:rPr lang="en-US" altLang="zh-CN" sz="2000" dirty="0">
                <a:latin typeface="Times New Roman" panose="02020603050405020304"/>
                <a:ea typeface="微软雅黑" panose="020B0503020204020204" pitchFamily="34" charset="-122"/>
              </a:rPr>
              <a:t> </a:t>
            </a:r>
            <a:endParaRPr lang="zh-CN" altLang="zh-CN" sz="2000" dirty="0">
              <a:latin typeface="Times New Roman" panose="02020603050405020304"/>
              <a:ea typeface="微软雅黑" panose="020B0503020204020204" pitchFamily="34" charset="-122"/>
            </a:endParaRPr>
          </a:p>
        </p:txBody>
      </p:sp>
      <p:sp>
        <p:nvSpPr>
          <p:cNvPr id="9" name="文本占位符 2"/>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14" name="图片 13"/>
          <p:cNvPicPr>
            <a:picLocks noChangeAspect="1"/>
          </p:cNvPicPr>
          <p:nvPr/>
        </p:nvPicPr>
        <p:blipFill rotWithShape="1">
          <a:blip r:embed="rId1" cstate="print"/>
          <a:srcRect l="22388" t="10251" r="7379"/>
          <a:stretch>
            <a:fillRect/>
          </a:stretch>
        </p:blipFill>
        <p:spPr>
          <a:xfrm>
            <a:off x="7041654" y="1419933"/>
            <a:ext cx="3222583" cy="3910745"/>
          </a:xfrm>
          <a:prstGeom prst="rect">
            <a:avLst/>
          </a:prstGeom>
        </p:spPr>
      </p:pic>
      <p:sp>
        <p:nvSpPr>
          <p:cNvPr id="15" name="文本占位符 12"/>
          <p:cNvSpPr txBox="1"/>
          <p:nvPr/>
        </p:nvSpPr>
        <p:spPr>
          <a:xfrm>
            <a:off x="7607453" y="5361405"/>
            <a:ext cx="2090983" cy="448268"/>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面部的解剖分区</a:t>
            </a:r>
            <a:endParaRPr lang="zh-CN" altLang="en-US" sz="1400" b="1" dirty="0">
              <a:latin typeface="Times New Roman" panose="02020603050405020304"/>
              <a:ea typeface="微软雅黑" panose="020B0503020204020204" pitchFamily="34" charset="-122"/>
            </a:endParaRPr>
          </a:p>
        </p:txBody>
      </p:sp>
      <p:sp>
        <p:nvSpPr>
          <p:cNvPr id="5" name="矩形 4"/>
          <p:cNvSpPr/>
          <p:nvPr/>
        </p:nvSpPr>
        <p:spPr>
          <a:xfrm>
            <a:off x="477838" y="1828799"/>
            <a:ext cx="5618162" cy="1477328"/>
          </a:xfrm>
          <a:prstGeom prst="rect">
            <a:avLst/>
          </a:prstGeom>
        </p:spPr>
        <p:txBody>
          <a:bodyPr wrap="square">
            <a:spAutoFit/>
          </a:bodyPr>
          <a:lstStyle/>
          <a:p>
            <a:pPr marL="342900" indent="-342900">
              <a:lnSpc>
                <a:spcPct val="150000"/>
              </a:lnSpc>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颌面部的解剖区域</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额区、眼眶区、眶下区、颧区、鼻区、口唇区、颏区、颊区、腮腺咬肌区、耳区、颞区、颏下区、下颌下区、颈</a:t>
            </a:r>
            <a:r>
              <a:rPr lang="zh-CN" altLang="zh-CN" sz="2000" dirty="0" smtClean="0">
                <a:latin typeface="Times New Roman" panose="02020603050405020304"/>
                <a:ea typeface="微软雅黑" panose="020B0503020204020204" pitchFamily="34" charset="-122"/>
              </a:rPr>
              <a:t>上区</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TABLE_BEAUTIFY" val="smartTable{09ca9c99-d6d6-4dce-ad74-ec3833629adb}"/>
</p:tagLst>
</file>

<file path=ppt/tags/tag2.xml><?xml version="1.0" encoding="utf-8"?>
<p:tagLst xmlns:p="http://schemas.openxmlformats.org/presentationml/2006/main">
  <p:tag name="KSO_WM_UNIT_PLACING_PICTURE_USER_VIEWPORT" val="{&quot;height&quot;:10800,&quot;width&quot;:8100}"/>
</p:tagLst>
</file>

<file path=ppt/tags/tag3.xml><?xml version="1.0" encoding="utf-8"?>
<p:tagLst xmlns:p="http://schemas.openxmlformats.org/presentationml/2006/main">
  <p:tag name="KSO_WM_UNIT_PLACING_PICTURE_USER_VIEWPORT" val="{&quot;height&quot;:10800,&quot;width&quot;:8105}"/>
</p:tagLst>
</file>

<file path=ppt/tags/tag4.xml><?xml version="1.0" encoding="utf-8"?>
<p:tagLst xmlns:p="http://schemas.openxmlformats.org/presentationml/2006/main">
  <p:tag name="KSO_WM_UNIT_PLACING_PICTURE_USER_VIEWPORT" val="{&quot;height&quot;:2820,&quot;width&quot;:5240}"/>
</p:tagLst>
</file>

<file path=ppt/tags/tag5.xml><?xml version="1.0" encoding="utf-8"?>
<p:tagLst xmlns:p="http://schemas.openxmlformats.org/presentationml/2006/main">
  <p:tag name="KSO_WM_UNIT_PLACING_PICTURE_USER_VIEWPORT" val="{&quot;height&quot;:4250,&quot;width&quot;:10800}"/>
</p:tagLst>
</file>

<file path=ppt/tags/tag6.xml><?xml version="1.0" encoding="utf-8"?>
<p:tagLst xmlns:p="http://schemas.openxmlformats.org/presentationml/2006/main">
  <p:tag name="ISPRING_RESOURCE_PATHS_HASH_2" val="6c130f499c24d46e3b9883db28ea75d2e6e0"/>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6110</Words>
  <Application>WPS 演示</Application>
  <PresentationFormat>宽屏</PresentationFormat>
  <Paragraphs>649</Paragraphs>
  <Slides>64</Slides>
  <Notes>0</Notes>
  <HiddenSlides>0</HiddenSlides>
  <MMClips>5</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64</vt:i4>
      </vt:variant>
    </vt:vector>
  </HeadingPairs>
  <TitlesOfParts>
    <vt:vector size="78" baseType="lpstr">
      <vt:lpstr>Arial</vt:lpstr>
      <vt:lpstr>宋体</vt:lpstr>
      <vt:lpstr>Wingdings</vt:lpstr>
      <vt:lpstr>Arial Unicode MS</vt:lpstr>
      <vt:lpstr>华文行楷</vt:lpstr>
      <vt:lpstr>Calibri</vt:lpstr>
      <vt:lpstr>Calibri Light</vt:lpstr>
      <vt:lpstr>微软雅黑</vt:lpstr>
      <vt:lpstr>经典繁仿黑</vt:lpstr>
      <vt:lpstr>黑体</vt:lpstr>
      <vt:lpstr>Times New Roman</vt:lpstr>
      <vt:lpstr>Arial Unicode MS</vt:lpstr>
      <vt:lpstr>Office 主题</vt:lpstr>
      <vt:lpstr>自定义设计方案</vt:lpstr>
      <vt:lpstr>PowerPoint 演示文稿</vt:lpstr>
      <vt:lpstr>第一章 口腔颌面部解剖生理 </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第二节 口腔颌面部解剖生理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颌面部解剖生理</vt:lpstr>
      <vt:lpstr>PowerPoint 演示文稿</vt:lpstr>
      <vt:lpstr>PowerPoint 演示文稿</vt:lpstr>
      <vt:lpstr>思政小故事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章节小结</vt:lpstr>
      <vt:lpstr>思考题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9轮PPT模板</dc:title>
  <dc:creator>Chris</dc:creator>
  <cp:lastModifiedBy>Season</cp:lastModifiedBy>
  <cp:revision>296</cp:revision>
  <dcterms:created xsi:type="dcterms:W3CDTF">2017-08-10T17:46:00Z</dcterms:created>
  <dcterms:modified xsi:type="dcterms:W3CDTF">2021-10-30T09:24:24Z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211BF8552BA544B39CA488442D45F99F</vt:lpwstr>
  </property>
</Properties>
</file>